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1298" r:id="rId9"/>
    <p:sldId id="1304" r:id="rId10"/>
    <p:sldId id="1305" r:id="rId11"/>
    <p:sldId id="1279" r:id="rId12"/>
    <p:sldId id="1286" r:id="rId13"/>
    <p:sldId id="1297" r:id="rId14"/>
    <p:sldId id="1306" r:id="rId15"/>
    <p:sldId id="1302" r:id="rId16"/>
    <p:sldId id="1299" r:id="rId17"/>
    <p:sldId id="1307" r:id="rId18"/>
    <p:sldId id="1308" r:id="rId19"/>
    <p:sldId id="1309" r:id="rId20"/>
    <p:sldId id="1290" r:id="rId21"/>
    <p:sldId id="1310" r:id="rId22"/>
    <p:sldId id="1300" r:id="rId23"/>
    <p:sldId id="1301" r:id="rId24"/>
    <p:sldId id="1277" r:id="rId25"/>
    <p:sldId id="1284" r:id="rId26"/>
    <p:sldId id="1288" r:id="rId27"/>
    <p:sldId id="1312" r:id="rId28"/>
    <p:sldId id="1303" r:id="rId29"/>
    <p:sldId id="1313" r:id="rId30"/>
    <p:sldId id="131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/>
    <p:restoredTop sz="94694"/>
  </p:normalViewPr>
  <p:slideViewPr>
    <p:cSldViewPr snapToGrid="0">
      <p:cViewPr varScale="1">
        <p:scale>
          <a:sx n="121" d="100"/>
          <a:sy n="12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A2007-35F1-4A2E-BEFD-82ABE677BC8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D6139C-7271-4EA1-8DBE-5655EE88F11C}">
      <dgm:prSet/>
      <dgm:spPr/>
      <dgm:t>
        <a:bodyPr/>
        <a:lstStyle/>
        <a:p>
          <a:r>
            <a:rPr lang="en-US" dirty="0"/>
            <a:t>What is Bioinformatics?</a:t>
          </a:r>
        </a:p>
      </dgm:t>
    </dgm:pt>
    <dgm:pt modelId="{B534116C-3BD2-4749-ABED-E171B6EA575B}" type="parTrans" cxnId="{FF330463-E10E-497C-97E4-83CEA56680A0}">
      <dgm:prSet/>
      <dgm:spPr/>
      <dgm:t>
        <a:bodyPr/>
        <a:lstStyle/>
        <a:p>
          <a:endParaRPr lang="en-US"/>
        </a:p>
      </dgm:t>
    </dgm:pt>
    <dgm:pt modelId="{E7FD1105-EAC0-4688-8B93-0A6D7A0690C9}" type="sibTrans" cxnId="{FF330463-E10E-497C-97E4-83CEA56680A0}">
      <dgm:prSet/>
      <dgm:spPr/>
      <dgm:t>
        <a:bodyPr/>
        <a:lstStyle/>
        <a:p>
          <a:endParaRPr lang="en-US"/>
        </a:p>
      </dgm:t>
    </dgm:pt>
    <dgm:pt modelId="{AFE91EF9-A8D8-4A47-8ABE-0EE8ED66C9FD}">
      <dgm:prSet/>
      <dgm:spPr/>
      <dgm:t>
        <a:bodyPr/>
        <a:lstStyle/>
        <a:p>
          <a:r>
            <a:rPr lang="en-US"/>
            <a:t>Why Bioinformatics?</a:t>
          </a:r>
        </a:p>
      </dgm:t>
    </dgm:pt>
    <dgm:pt modelId="{F9A63422-9B20-44BD-A739-00F2AB0FFF73}" type="parTrans" cxnId="{CA157268-C5F7-41DB-AF3C-A30A6E9CEA50}">
      <dgm:prSet/>
      <dgm:spPr/>
      <dgm:t>
        <a:bodyPr/>
        <a:lstStyle/>
        <a:p>
          <a:endParaRPr lang="en-US"/>
        </a:p>
      </dgm:t>
    </dgm:pt>
    <dgm:pt modelId="{466EE80F-801E-491F-AF6D-C1267FA3707E}" type="sibTrans" cxnId="{CA157268-C5F7-41DB-AF3C-A30A6E9CEA50}">
      <dgm:prSet/>
      <dgm:spPr/>
      <dgm:t>
        <a:bodyPr/>
        <a:lstStyle/>
        <a:p>
          <a:endParaRPr lang="en-US"/>
        </a:p>
      </dgm:t>
    </dgm:pt>
    <dgm:pt modelId="{62B6DDBF-501C-4194-94A1-97C0780F3397}">
      <dgm:prSet/>
      <dgm:spPr/>
      <dgm:t>
        <a:bodyPr/>
        <a:lstStyle/>
        <a:p>
          <a:r>
            <a:rPr lang="en-US" dirty="0"/>
            <a:t>Application examples (Hands-On)</a:t>
          </a:r>
        </a:p>
      </dgm:t>
    </dgm:pt>
    <dgm:pt modelId="{6932CFB5-28FC-4D82-B99D-B8B7B7F407A2}" type="parTrans" cxnId="{C3052454-A9C1-425E-9665-7772BEE4F01B}">
      <dgm:prSet/>
      <dgm:spPr/>
      <dgm:t>
        <a:bodyPr/>
        <a:lstStyle/>
        <a:p>
          <a:endParaRPr lang="en-US"/>
        </a:p>
      </dgm:t>
    </dgm:pt>
    <dgm:pt modelId="{2D7C969E-A950-43D2-BF34-17BE18B84043}" type="sibTrans" cxnId="{C3052454-A9C1-425E-9665-7772BEE4F01B}">
      <dgm:prSet/>
      <dgm:spPr/>
      <dgm:t>
        <a:bodyPr/>
        <a:lstStyle/>
        <a:p>
          <a:endParaRPr lang="en-US"/>
        </a:p>
      </dgm:t>
    </dgm:pt>
    <dgm:pt modelId="{07D7135C-03C7-B04B-8356-4960BCFA6C31}" type="pres">
      <dgm:prSet presAssocID="{3D8A2007-35F1-4A2E-BEFD-82ABE677BC84}" presName="linear" presStyleCnt="0">
        <dgm:presLayoutVars>
          <dgm:dir/>
          <dgm:animLvl val="lvl"/>
          <dgm:resizeHandles val="exact"/>
        </dgm:presLayoutVars>
      </dgm:prSet>
      <dgm:spPr/>
    </dgm:pt>
    <dgm:pt modelId="{6AB7C48F-347F-8542-AB0C-A633860F504C}" type="pres">
      <dgm:prSet presAssocID="{E6D6139C-7271-4EA1-8DBE-5655EE88F11C}" presName="parentLin" presStyleCnt="0"/>
      <dgm:spPr/>
    </dgm:pt>
    <dgm:pt modelId="{E09CD9B8-0063-E041-92B8-5572CE93BE14}" type="pres">
      <dgm:prSet presAssocID="{E6D6139C-7271-4EA1-8DBE-5655EE88F11C}" presName="parentLeftMargin" presStyleLbl="node1" presStyleIdx="0" presStyleCnt="3"/>
      <dgm:spPr/>
    </dgm:pt>
    <dgm:pt modelId="{501D80C2-FFB9-A046-BBD8-E2895C4C9FE5}" type="pres">
      <dgm:prSet presAssocID="{E6D6139C-7271-4EA1-8DBE-5655EE88F1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6B8C738-6E84-DA4E-89FC-6ADBD6A3521E}" type="pres">
      <dgm:prSet presAssocID="{E6D6139C-7271-4EA1-8DBE-5655EE88F11C}" presName="negativeSpace" presStyleCnt="0"/>
      <dgm:spPr/>
    </dgm:pt>
    <dgm:pt modelId="{0759A954-3B7C-D647-92DB-7817D0250C5F}" type="pres">
      <dgm:prSet presAssocID="{E6D6139C-7271-4EA1-8DBE-5655EE88F11C}" presName="childText" presStyleLbl="conFgAcc1" presStyleIdx="0" presStyleCnt="3">
        <dgm:presLayoutVars>
          <dgm:bulletEnabled val="1"/>
        </dgm:presLayoutVars>
      </dgm:prSet>
      <dgm:spPr/>
    </dgm:pt>
    <dgm:pt modelId="{88871354-46FF-884B-B6C8-100B6A2D2362}" type="pres">
      <dgm:prSet presAssocID="{E7FD1105-EAC0-4688-8B93-0A6D7A0690C9}" presName="spaceBetweenRectangles" presStyleCnt="0"/>
      <dgm:spPr/>
    </dgm:pt>
    <dgm:pt modelId="{E373BFB0-18E8-E642-9C60-A4410D53DA9D}" type="pres">
      <dgm:prSet presAssocID="{AFE91EF9-A8D8-4A47-8ABE-0EE8ED66C9FD}" presName="parentLin" presStyleCnt="0"/>
      <dgm:spPr/>
    </dgm:pt>
    <dgm:pt modelId="{D8D3B700-4484-F74A-A42D-864F720FBA3E}" type="pres">
      <dgm:prSet presAssocID="{AFE91EF9-A8D8-4A47-8ABE-0EE8ED66C9FD}" presName="parentLeftMargin" presStyleLbl="node1" presStyleIdx="0" presStyleCnt="3"/>
      <dgm:spPr/>
    </dgm:pt>
    <dgm:pt modelId="{6440553F-08E6-B84E-9EEF-395AB6381753}" type="pres">
      <dgm:prSet presAssocID="{AFE91EF9-A8D8-4A47-8ABE-0EE8ED66C9F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E65E321-D818-B44E-AC62-7C8965A8C2D3}" type="pres">
      <dgm:prSet presAssocID="{AFE91EF9-A8D8-4A47-8ABE-0EE8ED66C9FD}" presName="negativeSpace" presStyleCnt="0"/>
      <dgm:spPr/>
    </dgm:pt>
    <dgm:pt modelId="{897A8484-18EB-CA4B-A548-D4A03ADCDB6A}" type="pres">
      <dgm:prSet presAssocID="{AFE91EF9-A8D8-4A47-8ABE-0EE8ED66C9FD}" presName="childText" presStyleLbl="conFgAcc1" presStyleIdx="1" presStyleCnt="3">
        <dgm:presLayoutVars>
          <dgm:bulletEnabled val="1"/>
        </dgm:presLayoutVars>
      </dgm:prSet>
      <dgm:spPr/>
    </dgm:pt>
    <dgm:pt modelId="{B848C3FE-855D-774E-8F4D-8A431673890E}" type="pres">
      <dgm:prSet presAssocID="{466EE80F-801E-491F-AF6D-C1267FA3707E}" presName="spaceBetweenRectangles" presStyleCnt="0"/>
      <dgm:spPr/>
    </dgm:pt>
    <dgm:pt modelId="{E120AA74-EC0A-7E4C-AAE8-A779C6B7996F}" type="pres">
      <dgm:prSet presAssocID="{62B6DDBF-501C-4194-94A1-97C0780F3397}" presName="parentLin" presStyleCnt="0"/>
      <dgm:spPr/>
    </dgm:pt>
    <dgm:pt modelId="{135E1A4D-4D29-2947-9DD2-3369BCAA9FB7}" type="pres">
      <dgm:prSet presAssocID="{62B6DDBF-501C-4194-94A1-97C0780F3397}" presName="parentLeftMargin" presStyleLbl="node1" presStyleIdx="1" presStyleCnt="3"/>
      <dgm:spPr/>
    </dgm:pt>
    <dgm:pt modelId="{27FC823A-2B17-4F45-8F91-D075F5A21600}" type="pres">
      <dgm:prSet presAssocID="{62B6DDBF-501C-4194-94A1-97C0780F33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7C4644-2217-984F-83EE-7FE2E184AB6C}" type="pres">
      <dgm:prSet presAssocID="{62B6DDBF-501C-4194-94A1-97C0780F3397}" presName="negativeSpace" presStyleCnt="0"/>
      <dgm:spPr/>
    </dgm:pt>
    <dgm:pt modelId="{FFDA4269-8796-8449-86E0-815D6C662369}" type="pres">
      <dgm:prSet presAssocID="{62B6DDBF-501C-4194-94A1-97C0780F339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2F9C31D-0EC7-0B4A-B3E7-BEF5C8C074BF}" type="presOf" srcId="{E6D6139C-7271-4EA1-8DBE-5655EE88F11C}" destId="{501D80C2-FFB9-A046-BBD8-E2895C4C9FE5}" srcOrd="1" destOrd="0" presId="urn:microsoft.com/office/officeart/2005/8/layout/list1"/>
    <dgm:cxn modelId="{33819649-E2E6-A34F-863D-9BF18D84BC69}" type="presOf" srcId="{E6D6139C-7271-4EA1-8DBE-5655EE88F11C}" destId="{E09CD9B8-0063-E041-92B8-5572CE93BE14}" srcOrd="0" destOrd="0" presId="urn:microsoft.com/office/officeart/2005/8/layout/list1"/>
    <dgm:cxn modelId="{50417C4A-AC01-6049-A8AD-611BDA5FD42A}" type="presOf" srcId="{AFE91EF9-A8D8-4A47-8ABE-0EE8ED66C9FD}" destId="{6440553F-08E6-B84E-9EEF-395AB6381753}" srcOrd="1" destOrd="0" presId="urn:microsoft.com/office/officeart/2005/8/layout/list1"/>
    <dgm:cxn modelId="{C3052454-A9C1-425E-9665-7772BEE4F01B}" srcId="{3D8A2007-35F1-4A2E-BEFD-82ABE677BC84}" destId="{62B6DDBF-501C-4194-94A1-97C0780F3397}" srcOrd="2" destOrd="0" parTransId="{6932CFB5-28FC-4D82-B99D-B8B7B7F407A2}" sibTransId="{2D7C969E-A950-43D2-BF34-17BE18B84043}"/>
    <dgm:cxn modelId="{3CD25957-D85F-3941-8CDC-AAAF82B97271}" type="presOf" srcId="{AFE91EF9-A8D8-4A47-8ABE-0EE8ED66C9FD}" destId="{D8D3B700-4484-F74A-A42D-864F720FBA3E}" srcOrd="0" destOrd="0" presId="urn:microsoft.com/office/officeart/2005/8/layout/list1"/>
    <dgm:cxn modelId="{FF330463-E10E-497C-97E4-83CEA56680A0}" srcId="{3D8A2007-35F1-4A2E-BEFD-82ABE677BC84}" destId="{E6D6139C-7271-4EA1-8DBE-5655EE88F11C}" srcOrd="0" destOrd="0" parTransId="{B534116C-3BD2-4749-ABED-E171B6EA575B}" sibTransId="{E7FD1105-EAC0-4688-8B93-0A6D7A0690C9}"/>
    <dgm:cxn modelId="{CA157268-C5F7-41DB-AF3C-A30A6E9CEA50}" srcId="{3D8A2007-35F1-4A2E-BEFD-82ABE677BC84}" destId="{AFE91EF9-A8D8-4A47-8ABE-0EE8ED66C9FD}" srcOrd="1" destOrd="0" parTransId="{F9A63422-9B20-44BD-A739-00F2AB0FFF73}" sibTransId="{466EE80F-801E-491F-AF6D-C1267FA3707E}"/>
    <dgm:cxn modelId="{BB1ECC86-A1CB-354B-82B9-C343752F9936}" type="presOf" srcId="{3D8A2007-35F1-4A2E-BEFD-82ABE677BC84}" destId="{07D7135C-03C7-B04B-8356-4960BCFA6C31}" srcOrd="0" destOrd="0" presId="urn:microsoft.com/office/officeart/2005/8/layout/list1"/>
    <dgm:cxn modelId="{DB132EB6-9412-B44E-B7E7-A043501DF675}" type="presOf" srcId="{62B6DDBF-501C-4194-94A1-97C0780F3397}" destId="{135E1A4D-4D29-2947-9DD2-3369BCAA9FB7}" srcOrd="0" destOrd="0" presId="urn:microsoft.com/office/officeart/2005/8/layout/list1"/>
    <dgm:cxn modelId="{D9626ED9-3514-C249-848A-5C05B497BE5A}" type="presOf" srcId="{62B6DDBF-501C-4194-94A1-97C0780F3397}" destId="{27FC823A-2B17-4F45-8F91-D075F5A21600}" srcOrd="1" destOrd="0" presId="urn:microsoft.com/office/officeart/2005/8/layout/list1"/>
    <dgm:cxn modelId="{74D0A55E-DC8E-1648-88FD-13CFE1E759FA}" type="presParOf" srcId="{07D7135C-03C7-B04B-8356-4960BCFA6C31}" destId="{6AB7C48F-347F-8542-AB0C-A633860F504C}" srcOrd="0" destOrd="0" presId="urn:microsoft.com/office/officeart/2005/8/layout/list1"/>
    <dgm:cxn modelId="{5B831CC0-4598-EC4E-A299-B6DC536D2A95}" type="presParOf" srcId="{6AB7C48F-347F-8542-AB0C-A633860F504C}" destId="{E09CD9B8-0063-E041-92B8-5572CE93BE14}" srcOrd="0" destOrd="0" presId="urn:microsoft.com/office/officeart/2005/8/layout/list1"/>
    <dgm:cxn modelId="{B95214CF-45FC-F145-B698-3DD52A2A805E}" type="presParOf" srcId="{6AB7C48F-347F-8542-AB0C-A633860F504C}" destId="{501D80C2-FFB9-A046-BBD8-E2895C4C9FE5}" srcOrd="1" destOrd="0" presId="urn:microsoft.com/office/officeart/2005/8/layout/list1"/>
    <dgm:cxn modelId="{F18BE9BB-CC80-B04F-94A0-F3BF8C7B6FDF}" type="presParOf" srcId="{07D7135C-03C7-B04B-8356-4960BCFA6C31}" destId="{26B8C738-6E84-DA4E-89FC-6ADBD6A3521E}" srcOrd="1" destOrd="0" presId="urn:microsoft.com/office/officeart/2005/8/layout/list1"/>
    <dgm:cxn modelId="{8CD5FF6C-8B44-F449-BF66-C7A2E595BF44}" type="presParOf" srcId="{07D7135C-03C7-B04B-8356-4960BCFA6C31}" destId="{0759A954-3B7C-D647-92DB-7817D0250C5F}" srcOrd="2" destOrd="0" presId="urn:microsoft.com/office/officeart/2005/8/layout/list1"/>
    <dgm:cxn modelId="{18AEEE0D-88E6-1C44-8A9F-80174F20E67C}" type="presParOf" srcId="{07D7135C-03C7-B04B-8356-4960BCFA6C31}" destId="{88871354-46FF-884B-B6C8-100B6A2D2362}" srcOrd="3" destOrd="0" presId="urn:microsoft.com/office/officeart/2005/8/layout/list1"/>
    <dgm:cxn modelId="{C06CB5AF-455A-BC4B-9A25-2A7D220A15E6}" type="presParOf" srcId="{07D7135C-03C7-B04B-8356-4960BCFA6C31}" destId="{E373BFB0-18E8-E642-9C60-A4410D53DA9D}" srcOrd="4" destOrd="0" presId="urn:microsoft.com/office/officeart/2005/8/layout/list1"/>
    <dgm:cxn modelId="{DC047B05-EB16-6A4B-9103-99E494043005}" type="presParOf" srcId="{E373BFB0-18E8-E642-9C60-A4410D53DA9D}" destId="{D8D3B700-4484-F74A-A42D-864F720FBA3E}" srcOrd="0" destOrd="0" presId="urn:microsoft.com/office/officeart/2005/8/layout/list1"/>
    <dgm:cxn modelId="{48FA5AD5-A2E1-B24B-AAE1-B24F36CFBEF4}" type="presParOf" srcId="{E373BFB0-18E8-E642-9C60-A4410D53DA9D}" destId="{6440553F-08E6-B84E-9EEF-395AB6381753}" srcOrd="1" destOrd="0" presId="urn:microsoft.com/office/officeart/2005/8/layout/list1"/>
    <dgm:cxn modelId="{D9366320-9863-FF47-A198-2BA62241A9F1}" type="presParOf" srcId="{07D7135C-03C7-B04B-8356-4960BCFA6C31}" destId="{DE65E321-D818-B44E-AC62-7C8965A8C2D3}" srcOrd="5" destOrd="0" presId="urn:microsoft.com/office/officeart/2005/8/layout/list1"/>
    <dgm:cxn modelId="{182B1E6A-2137-0847-8EAB-41264F816BC8}" type="presParOf" srcId="{07D7135C-03C7-B04B-8356-4960BCFA6C31}" destId="{897A8484-18EB-CA4B-A548-D4A03ADCDB6A}" srcOrd="6" destOrd="0" presId="urn:microsoft.com/office/officeart/2005/8/layout/list1"/>
    <dgm:cxn modelId="{AD18A0C7-B2CA-A147-A006-29C87F935302}" type="presParOf" srcId="{07D7135C-03C7-B04B-8356-4960BCFA6C31}" destId="{B848C3FE-855D-774E-8F4D-8A431673890E}" srcOrd="7" destOrd="0" presId="urn:microsoft.com/office/officeart/2005/8/layout/list1"/>
    <dgm:cxn modelId="{FAC0130D-F373-CD4A-A708-AD021B44F69C}" type="presParOf" srcId="{07D7135C-03C7-B04B-8356-4960BCFA6C31}" destId="{E120AA74-EC0A-7E4C-AAE8-A779C6B7996F}" srcOrd="8" destOrd="0" presId="urn:microsoft.com/office/officeart/2005/8/layout/list1"/>
    <dgm:cxn modelId="{4A96B929-335A-F048-9ECD-9B35F87F076F}" type="presParOf" srcId="{E120AA74-EC0A-7E4C-AAE8-A779C6B7996F}" destId="{135E1A4D-4D29-2947-9DD2-3369BCAA9FB7}" srcOrd="0" destOrd="0" presId="urn:microsoft.com/office/officeart/2005/8/layout/list1"/>
    <dgm:cxn modelId="{EDB0B157-C68B-7F43-83DB-576CDD9605C4}" type="presParOf" srcId="{E120AA74-EC0A-7E4C-AAE8-A779C6B7996F}" destId="{27FC823A-2B17-4F45-8F91-D075F5A21600}" srcOrd="1" destOrd="0" presId="urn:microsoft.com/office/officeart/2005/8/layout/list1"/>
    <dgm:cxn modelId="{E822E33E-68D9-E24A-A650-E15E0D792246}" type="presParOf" srcId="{07D7135C-03C7-B04B-8356-4960BCFA6C31}" destId="{AD7C4644-2217-984F-83EE-7FE2E184AB6C}" srcOrd="9" destOrd="0" presId="urn:microsoft.com/office/officeart/2005/8/layout/list1"/>
    <dgm:cxn modelId="{E1241547-FE9F-A441-A670-1BD13FC4124E}" type="presParOf" srcId="{07D7135C-03C7-B04B-8356-4960BCFA6C31}" destId="{FFDA4269-8796-8449-86E0-815D6C66236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527023-8BDB-40B4-850B-1C5AEF435A7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EA58AE-611A-4B87-BE37-BE4565DCF105}">
      <dgm:prSet custT="1"/>
      <dgm:spPr/>
      <dgm:t>
        <a:bodyPr/>
        <a:lstStyle/>
        <a:p>
          <a:pPr algn="l">
            <a:lnSpc>
              <a:spcPct val="150000"/>
            </a:lnSpc>
          </a:pPr>
          <a:r>
            <a:rPr lang="en-US" sz="1200" dirty="0">
              <a:latin typeface="Helvetica" pitchFamily="2" charset="0"/>
            </a:rPr>
            <a:t>“</a:t>
          </a:r>
          <a:r>
            <a:rPr lang="en-US" sz="1200" b="1" i="1" dirty="0">
              <a:solidFill>
                <a:srgbClr val="0070C0"/>
              </a:solidFill>
              <a:latin typeface="Helvetica" pitchFamily="2" charset="0"/>
            </a:rPr>
            <a:t>Biology easily has 500 years of exciting problems to work on</a:t>
          </a:r>
          <a:r>
            <a:rPr lang="en-US" sz="1200" dirty="0">
              <a:latin typeface="Helvetica" pitchFamily="2" charset="0"/>
            </a:rPr>
            <a:t>” – </a:t>
          </a:r>
          <a:r>
            <a:rPr lang="en-US" sz="1050" dirty="0">
              <a:latin typeface="Helvetica" pitchFamily="2" charset="0"/>
            </a:rPr>
            <a:t>Donald Knuth (Father of analysis algorithms)</a:t>
          </a:r>
          <a:endParaRPr lang="en-US" sz="1200" dirty="0">
            <a:latin typeface="Helvetica" pitchFamily="2" charset="0"/>
          </a:endParaRPr>
        </a:p>
      </dgm:t>
    </dgm:pt>
    <dgm:pt modelId="{B67DB8D2-A25F-4231-88F2-399B15554EB9}" type="parTrans" cxnId="{0B3F8044-4A97-44B7-9900-B22F06E17142}">
      <dgm:prSet/>
      <dgm:spPr/>
      <dgm:t>
        <a:bodyPr/>
        <a:lstStyle/>
        <a:p>
          <a:endParaRPr lang="en-US"/>
        </a:p>
      </dgm:t>
    </dgm:pt>
    <dgm:pt modelId="{46A9A2AC-0AFD-4957-ACD9-C096EB5F1458}" type="sibTrans" cxnId="{0B3F8044-4A97-44B7-9900-B22F06E17142}">
      <dgm:prSet/>
      <dgm:spPr/>
      <dgm:t>
        <a:bodyPr/>
        <a:lstStyle/>
        <a:p>
          <a:endParaRPr lang="en-US"/>
        </a:p>
      </dgm:t>
    </dgm:pt>
    <dgm:pt modelId="{3114B399-8C23-4079-AFE3-4E5C2B668576}">
      <dgm:prSet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200" dirty="0">
              <a:latin typeface="Helvetica" pitchFamily="2" charset="0"/>
            </a:rPr>
            <a:t>By developing techniques for analyzing sequence data and related structures, we can attempt to understand molecular basis of life</a:t>
          </a:r>
        </a:p>
      </dgm:t>
    </dgm:pt>
    <dgm:pt modelId="{6717FA40-6585-4BA4-A845-BE6D618EC0B8}" type="parTrans" cxnId="{B4CDBF9F-93ED-4B92-9244-EDFC57738711}">
      <dgm:prSet/>
      <dgm:spPr/>
      <dgm:t>
        <a:bodyPr/>
        <a:lstStyle/>
        <a:p>
          <a:endParaRPr lang="en-US"/>
        </a:p>
      </dgm:t>
    </dgm:pt>
    <dgm:pt modelId="{D491A872-F765-473C-9B3C-0C98A13ECDF7}" type="sibTrans" cxnId="{B4CDBF9F-93ED-4B92-9244-EDFC57738711}">
      <dgm:prSet/>
      <dgm:spPr/>
      <dgm:t>
        <a:bodyPr/>
        <a:lstStyle/>
        <a:p>
          <a:endParaRPr lang="en-US"/>
        </a:p>
      </dgm:t>
    </dgm:pt>
    <dgm:pt modelId="{C9588DD3-C596-AE40-9D61-B9C4FDFEFD29}" type="pres">
      <dgm:prSet presAssocID="{C6527023-8BDB-40B4-850B-1C5AEF435A7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C53FE56-8683-9943-A88A-CB89CA8AAD36}" type="pres">
      <dgm:prSet presAssocID="{78EA58AE-611A-4B87-BE37-BE4565DCF105}" presName="hierRoot1" presStyleCnt="0"/>
      <dgm:spPr/>
    </dgm:pt>
    <dgm:pt modelId="{F02082E3-CEA2-A44A-96C9-2CF9B3CE63A4}" type="pres">
      <dgm:prSet presAssocID="{78EA58AE-611A-4B87-BE37-BE4565DCF105}" presName="composite" presStyleCnt="0"/>
      <dgm:spPr/>
    </dgm:pt>
    <dgm:pt modelId="{425B7747-0C06-114C-AE1F-D038AD5DA65A}" type="pres">
      <dgm:prSet presAssocID="{78EA58AE-611A-4B87-BE37-BE4565DCF105}" presName="background" presStyleLbl="node0" presStyleIdx="0" presStyleCnt="2"/>
      <dgm:spPr>
        <a:solidFill>
          <a:schemeClr val="accent5">
            <a:lumMod val="20000"/>
            <a:lumOff val="80000"/>
          </a:schemeClr>
        </a:solidFill>
      </dgm:spPr>
    </dgm:pt>
    <dgm:pt modelId="{1CE64921-FF70-A24C-8F39-F6A9B319FE9B}" type="pres">
      <dgm:prSet presAssocID="{78EA58AE-611A-4B87-BE37-BE4565DCF105}" presName="text" presStyleLbl="fgAcc0" presStyleIdx="0" presStyleCnt="2" custScaleX="347682" custScaleY="419272" custLinFactX="25154" custLinFactY="-100000" custLinFactNeighborX="100000" custLinFactNeighborY="-194195">
        <dgm:presLayoutVars>
          <dgm:chPref val="3"/>
        </dgm:presLayoutVars>
      </dgm:prSet>
      <dgm:spPr/>
    </dgm:pt>
    <dgm:pt modelId="{01445AA1-91D9-D548-9F59-D221BCCB2C82}" type="pres">
      <dgm:prSet presAssocID="{78EA58AE-611A-4B87-BE37-BE4565DCF105}" presName="hierChild2" presStyleCnt="0"/>
      <dgm:spPr/>
    </dgm:pt>
    <dgm:pt modelId="{821F788E-474C-9648-8D25-F92CCC8C4501}" type="pres">
      <dgm:prSet presAssocID="{3114B399-8C23-4079-AFE3-4E5C2B668576}" presName="hierRoot1" presStyleCnt="0"/>
      <dgm:spPr/>
    </dgm:pt>
    <dgm:pt modelId="{3E86E5DC-47B5-2D44-B664-B5E101525EAA}" type="pres">
      <dgm:prSet presAssocID="{3114B399-8C23-4079-AFE3-4E5C2B668576}" presName="composite" presStyleCnt="0"/>
      <dgm:spPr/>
    </dgm:pt>
    <dgm:pt modelId="{40AF29B7-656A-374D-A42B-D44D0F026345}" type="pres">
      <dgm:prSet presAssocID="{3114B399-8C23-4079-AFE3-4E5C2B668576}" presName="background" presStyleLbl="node0" presStyleIdx="1" presStyleCnt="2"/>
      <dgm:spPr>
        <a:solidFill>
          <a:schemeClr val="accent4">
            <a:lumMod val="20000"/>
            <a:lumOff val="80000"/>
          </a:schemeClr>
        </a:solidFill>
      </dgm:spPr>
    </dgm:pt>
    <dgm:pt modelId="{1DA8D63D-E4AB-334D-8302-3296631A6AE9}" type="pres">
      <dgm:prSet presAssocID="{3114B399-8C23-4079-AFE3-4E5C2B668576}" presName="text" presStyleLbl="fgAcc0" presStyleIdx="1" presStyleCnt="2" custScaleX="366955" custScaleY="455395" custLinFactY="95651" custLinFactNeighborX="-44203" custLinFactNeighborY="100000">
        <dgm:presLayoutVars>
          <dgm:chPref val="3"/>
        </dgm:presLayoutVars>
      </dgm:prSet>
      <dgm:spPr/>
    </dgm:pt>
    <dgm:pt modelId="{343042CF-95AB-5F43-8837-AC6290EEB929}" type="pres">
      <dgm:prSet presAssocID="{3114B399-8C23-4079-AFE3-4E5C2B668576}" presName="hierChild2" presStyleCnt="0"/>
      <dgm:spPr/>
    </dgm:pt>
  </dgm:ptLst>
  <dgm:cxnLst>
    <dgm:cxn modelId="{48286414-16B2-3F48-B47B-16A8AE712462}" type="presOf" srcId="{3114B399-8C23-4079-AFE3-4E5C2B668576}" destId="{1DA8D63D-E4AB-334D-8302-3296631A6AE9}" srcOrd="0" destOrd="0" presId="urn:microsoft.com/office/officeart/2005/8/layout/hierarchy1"/>
    <dgm:cxn modelId="{0B3F8044-4A97-44B7-9900-B22F06E17142}" srcId="{C6527023-8BDB-40B4-850B-1C5AEF435A76}" destId="{78EA58AE-611A-4B87-BE37-BE4565DCF105}" srcOrd="0" destOrd="0" parTransId="{B67DB8D2-A25F-4231-88F2-399B15554EB9}" sibTransId="{46A9A2AC-0AFD-4957-ACD9-C096EB5F1458}"/>
    <dgm:cxn modelId="{B4CDBF9F-93ED-4B92-9244-EDFC57738711}" srcId="{C6527023-8BDB-40B4-850B-1C5AEF435A76}" destId="{3114B399-8C23-4079-AFE3-4E5C2B668576}" srcOrd="1" destOrd="0" parTransId="{6717FA40-6585-4BA4-A845-BE6D618EC0B8}" sibTransId="{D491A872-F765-473C-9B3C-0C98A13ECDF7}"/>
    <dgm:cxn modelId="{9D4A35B6-46B9-224E-804D-6294D4C1327F}" type="presOf" srcId="{C6527023-8BDB-40B4-850B-1C5AEF435A76}" destId="{C9588DD3-C596-AE40-9D61-B9C4FDFEFD29}" srcOrd="0" destOrd="0" presId="urn:microsoft.com/office/officeart/2005/8/layout/hierarchy1"/>
    <dgm:cxn modelId="{1C5FEAD1-818A-DD4B-B494-79B1F91A6002}" type="presOf" srcId="{78EA58AE-611A-4B87-BE37-BE4565DCF105}" destId="{1CE64921-FF70-A24C-8F39-F6A9B319FE9B}" srcOrd="0" destOrd="0" presId="urn:microsoft.com/office/officeart/2005/8/layout/hierarchy1"/>
    <dgm:cxn modelId="{2AE9F941-094D-B24E-9716-2CFEC5AC5DD9}" type="presParOf" srcId="{C9588DD3-C596-AE40-9D61-B9C4FDFEFD29}" destId="{DC53FE56-8683-9943-A88A-CB89CA8AAD36}" srcOrd="0" destOrd="0" presId="urn:microsoft.com/office/officeart/2005/8/layout/hierarchy1"/>
    <dgm:cxn modelId="{44D0967C-35C4-8A4D-8702-18A012E05AF3}" type="presParOf" srcId="{DC53FE56-8683-9943-A88A-CB89CA8AAD36}" destId="{F02082E3-CEA2-A44A-96C9-2CF9B3CE63A4}" srcOrd="0" destOrd="0" presId="urn:microsoft.com/office/officeart/2005/8/layout/hierarchy1"/>
    <dgm:cxn modelId="{7B48E056-A2D4-3A49-A5CB-E857D98F2213}" type="presParOf" srcId="{F02082E3-CEA2-A44A-96C9-2CF9B3CE63A4}" destId="{425B7747-0C06-114C-AE1F-D038AD5DA65A}" srcOrd="0" destOrd="0" presId="urn:microsoft.com/office/officeart/2005/8/layout/hierarchy1"/>
    <dgm:cxn modelId="{0E2AA45A-DA6F-E048-B71C-C14D8D39AF4D}" type="presParOf" srcId="{F02082E3-CEA2-A44A-96C9-2CF9B3CE63A4}" destId="{1CE64921-FF70-A24C-8F39-F6A9B319FE9B}" srcOrd="1" destOrd="0" presId="urn:microsoft.com/office/officeart/2005/8/layout/hierarchy1"/>
    <dgm:cxn modelId="{B2315519-CF93-0541-B1D2-0E1952DD82F6}" type="presParOf" srcId="{DC53FE56-8683-9943-A88A-CB89CA8AAD36}" destId="{01445AA1-91D9-D548-9F59-D221BCCB2C82}" srcOrd="1" destOrd="0" presId="urn:microsoft.com/office/officeart/2005/8/layout/hierarchy1"/>
    <dgm:cxn modelId="{D5E0B752-5E80-274E-9D0A-B8D151430A40}" type="presParOf" srcId="{C9588DD3-C596-AE40-9D61-B9C4FDFEFD29}" destId="{821F788E-474C-9648-8D25-F92CCC8C4501}" srcOrd="1" destOrd="0" presId="urn:microsoft.com/office/officeart/2005/8/layout/hierarchy1"/>
    <dgm:cxn modelId="{575CEE1C-D060-C549-AF1F-23E40188EAE8}" type="presParOf" srcId="{821F788E-474C-9648-8D25-F92CCC8C4501}" destId="{3E86E5DC-47B5-2D44-B664-B5E101525EAA}" srcOrd="0" destOrd="0" presId="urn:microsoft.com/office/officeart/2005/8/layout/hierarchy1"/>
    <dgm:cxn modelId="{72476D3B-33DC-6C42-8F3F-82F5421304BD}" type="presParOf" srcId="{3E86E5DC-47B5-2D44-B664-B5E101525EAA}" destId="{40AF29B7-656A-374D-A42B-D44D0F026345}" srcOrd="0" destOrd="0" presId="urn:microsoft.com/office/officeart/2005/8/layout/hierarchy1"/>
    <dgm:cxn modelId="{F07880FB-AF7D-A944-B767-3F0FC3284D2A}" type="presParOf" srcId="{3E86E5DC-47B5-2D44-B664-B5E101525EAA}" destId="{1DA8D63D-E4AB-334D-8302-3296631A6AE9}" srcOrd="1" destOrd="0" presId="urn:microsoft.com/office/officeart/2005/8/layout/hierarchy1"/>
    <dgm:cxn modelId="{26C9F366-A07E-884E-9EB8-82012C0E2186}" type="presParOf" srcId="{821F788E-474C-9648-8D25-F92CCC8C4501}" destId="{343042CF-95AB-5F43-8837-AC6290EEB92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0BB70-7084-8345-9EE8-C96C67FEAD99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4260E-E898-7B48-A350-4260B723ABB1}">
      <dgm:prSet phldrT="[Text]"/>
      <dgm:spPr/>
      <dgm:t>
        <a:bodyPr/>
        <a:lstStyle/>
        <a:p>
          <a:r>
            <a:rPr lang="en-US" dirty="0"/>
            <a:t>Collect DNA/protein Sequences</a:t>
          </a:r>
        </a:p>
      </dgm:t>
    </dgm:pt>
    <dgm:pt modelId="{04AAB680-47C7-EF47-85C8-16BE9D125001}" type="parTrans" cxnId="{6065E1B7-7A35-204F-B942-D2B0B21F8386}">
      <dgm:prSet/>
      <dgm:spPr/>
      <dgm:t>
        <a:bodyPr/>
        <a:lstStyle/>
        <a:p>
          <a:endParaRPr lang="en-US"/>
        </a:p>
      </dgm:t>
    </dgm:pt>
    <dgm:pt modelId="{5064441C-2FBB-3442-8E4B-E965A1E0124B}" type="sibTrans" cxnId="{6065E1B7-7A35-204F-B942-D2B0B21F8386}">
      <dgm:prSet/>
      <dgm:spPr/>
      <dgm:t>
        <a:bodyPr/>
        <a:lstStyle/>
        <a:p>
          <a:endParaRPr lang="en-US"/>
        </a:p>
      </dgm:t>
    </dgm:pt>
    <dgm:pt modelId="{64A48B03-C743-2C4C-BDC4-A23B362A71D5}">
      <dgm:prSet phldrT="[Text]"/>
      <dgm:spPr/>
      <dgm:t>
        <a:bodyPr/>
        <a:lstStyle/>
        <a:p>
          <a:r>
            <a:rPr lang="en-US" dirty="0"/>
            <a:t>Make an Alignment</a:t>
          </a:r>
        </a:p>
      </dgm:t>
    </dgm:pt>
    <dgm:pt modelId="{0E25A905-13C4-FA48-874F-FAFB4D0F1A9A}" type="parTrans" cxnId="{4D8BAE18-E77F-B24B-9E70-9BCBDB48083C}">
      <dgm:prSet/>
      <dgm:spPr/>
      <dgm:t>
        <a:bodyPr/>
        <a:lstStyle/>
        <a:p>
          <a:endParaRPr lang="en-US"/>
        </a:p>
      </dgm:t>
    </dgm:pt>
    <dgm:pt modelId="{3539C726-0693-464C-B1DF-34AE8E69C668}" type="sibTrans" cxnId="{4D8BAE18-E77F-B24B-9E70-9BCBDB48083C}">
      <dgm:prSet/>
      <dgm:spPr/>
      <dgm:t>
        <a:bodyPr/>
        <a:lstStyle/>
        <a:p>
          <a:endParaRPr lang="en-US"/>
        </a:p>
      </dgm:t>
    </dgm:pt>
    <dgm:pt modelId="{C92C94B4-AA86-A64F-B96B-2F63C663FDF6}">
      <dgm:prSet phldrT="[Text]"/>
      <dgm:spPr/>
      <dgm:t>
        <a:bodyPr/>
        <a:lstStyle/>
        <a:p>
          <a:r>
            <a:rPr lang="en-US" dirty="0"/>
            <a:t>Calculate Genetic Distance (depends on method)</a:t>
          </a:r>
        </a:p>
      </dgm:t>
    </dgm:pt>
    <dgm:pt modelId="{8127281E-C168-DD41-AB32-4D1AFCE6DA3C}" type="parTrans" cxnId="{8FCB8850-1BAA-5447-B6AA-4AAC31D06898}">
      <dgm:prSet/>
      <dgm:spPr/>
      <dgm:t>
        <a:bodyPr/>
        <a:lstStyle/>
        <a:p>
          <a:endParaRPr lang="en-US"/>
        </a:p>
      </dgm:t>
    </dgm:pt>
    <dgm:pt modelId="{EDDB58B6-14CB-7B48-8CAF-D9D21B50AA7F}" type="sibTrans" cxnId="{8FCB8850-1BAA-5447-B6AA-4AAC31D06898}">
      <dgm:prSet/>
      <dgm:spPr/>
      <dgm:t>
        <a:bodyPr/>
        <a:lstStyle/>
        <a:p>
          <a:endParaRPr lang="en-US"/>
        </a:p>
      </dgm:t>
    </dgm:pt>
    <dgm:pt modelId="{3A581013-5408-784E-BC60-6FB4C26A5B50}">
      <dgm:prSet/>
      <dgm:spPr/>
      <dgm:t>
        <a:bodyPr/>
        <a:lstStyle/>
        <a:p>
          <a:r>
            <a:rPr lang="en-US" dirty="0"/>
            <a:t>Draw a Tree</a:t>
          </a:r>
        </a:p>
      </dgm:t>
    </dgm:pt>
    <dgm:pt modelId="{8AA6FFED-6A87-9948-95C5-FC9C0ED3E311}" type="parTrans" cxnId="{A0B0B41B-D8B0-5544-BFB0-4BD06CA00074}">
      <dgm:prSet/>
      <dgm:spPr/>
      <dgm:t>
        <a:bodyPr/>
        <a:lstStyle/>
        <a:p>
          <a:endParaRPr lang="en-US"/>
        </a:p>
      </dgm:t>
    </dgm:pt>
    <dgm:pt modelId="{86D60AE1-67A6-F04C-8B27-8FA85E1F94E6}" type="sibTrans" cxnId="{A0B0B41B-D8B0-5544-BFB0-4BD06CA00074}">
      <dgm:prSet/>
      <dgm:spPr/>
      <dgm:t>
        <a:bodyPr/>
        <a:lstStyle/>
        <a:p>
          <a:endParaRPr lang="en-US"/>
        </a:p>
      </dgm:t>
    </dgm:pt>
    <dgm:pt modelId="{D666E683-BA01-C64B-8ED2-55500D363924}" type="pres">
      <dgm:prSet presAssocID="{E160BB70-7084-8345-9EE8-C96C67FEAD99}" presName="outerComposite" presStyleCnt="0">
        <dgm:presLayoutVars>
          <dgm:chMax val="5"/>
          <dgm:dir/>
          <dgm:resizeHandles val="exact"/>
        </dgm:presLayoutVars>
      </dgm:prSet>
      <dgm:spPr/>
    </dgm:pt>
    <dgm:pt modelId="{6CC529A5-6A4A-0642-93C9-95A5A16DE1B7}" type="pres">
      <dgm:prSet presAssocID="{E160BB70-7084-8345-9EE8-C96C67FEAD99}" presName="dummyMaxCanvas" presStyleCnt="0">
        <dgm:presLayoutVars/>
      </dgm:prSet>
      <dgm:spPr/>
    </dgm:pt>
    <dgm:pt modelId="{36C43976-0926-0743-AC0A-99055EBD8222}" type="pres">
      <dgm:prSet presAssocID="{E160BB70-7084-8345-9EE8-C96C67FEAD99}" presName="FourNodes_1" presStyleLbl="node1" presStyleIdx="0" presStyleCnt="4">
        <dgm:presLayoutVars>
          <dgm:bulletEnabled val="1"/>
        </dgm:presLayoutVars>
      </dgm:prSet>
      <dgm:spPr/>
    </dgm:pt>
    <dgm:pt modelId="{AB34FCBD-305F-4B4B-B753-4A0FCE4A4F0B}" type="pres">
      <dgm:prSet presAssocID="{E160BB70-7084-8345-9EE8-C96C67FEAD99}" presName="FourNodes_2" presStyleLbl="node1" presStyleIdx="1" presStyleCnt="4">
        <dgm:presLayoutVars>
          <dgm:bulletEnabled val="1"/>
        </dgm:presLayoutVars>
      </dgm:prSet>
      <dgm:spPr/>
    </dgm:pt>
    <dgm:pt modelId="{BC7F85B3-3315-D747-AC34-8419D4246A2B}" type="pres">
      <dgm:prSet presAssocID="{E160BB70-7084-8345-9EE8-C96C67FEAD99}" presName="FourNodes_3" presStyleLbl="node1" presStyleIdx="2" presStyleCnt="4">
        <dgm:presLayoutVars>
          <dgm:bulletEnabled val="1"/>
        </dgm:presLayoutVars>
      </dgm:prSet>
      <dgm:spPr/>
    </dgm:pt>
    <dgm:pt modelId="{49E15EEF-621B-A24C-AB01-7B15750A04B9}" type="pres">
      <dgm:prSet presAssocID="{E160BB70-7084-8345-9EE8-C96C67FEAD99}" presName="FourNodes_4" presStyleLbl="node1" presStyleIdx="3" presStyleCnt="4">
        <dgm:presLayoutVars>
          <dgm:bulletEnabled val="1"/>
        </dgm:presLayoutVars>
      </dgm:prSet>
      <dgm:spPr/>
    </dgm:pt>
    <dgm:pt modelId="{49C5B62E-C866-444A-BD25-C431A3DA4A6D}" type="pres">
      <dgm:prSet presAssocID="{E160BB70-7084-8345-9EE8-C96C67FEAD99}" presName="FourConn_1-2" presStyleLbl="fgAccFollowNode1" presStyleIdx="0" presStyleCnt="3">
        <dgm:presLayoutVars>
          <dgm:bulletEnabled val="1"/>
        </dgm:presLayoutVars>
      </dgm:prSet>
      <dgm:spPr/>
    </dgm:pt>
    <dgm:pt modelId="{DCE34EAC-35D6-6644-8E93-DA5B3541000F}" type="pres">
      <dgm:prSet presAssocID="{E160BB70-7084-8345-9EE8-C96C67FEAD99}" presName="FourConn_2-3" presStyleLbl="fgAccFollowNode1" presStyleIdx="1" presStyleCnt="3">
        <dgm:presLayoutVars>
          <dgm:bulletEnabled val="1"/>
        </dgm:presLayoutVars>
      </dgm:prSet>
      <dgm:spPr/>
    </dgm:pt>
    <dgm:pt modelId="{17522356-7D4F-EA4D-993F-CFFDC03ED968}" type="pres">
      <dgm:prSet presAssocID="{E160BB70-7084-8345-9EE8-C96C67FEAD99}" presName="FourConn_3-4" presStyleLbl="fgAccFollowNode1" presStyleIdx="2" presStyleCnt="3">
        <dgm:presLayoutVars>
          <dgm:bulletEnabled val="1"/>
        </dgm:presLayoutVars>
      </dgm:prSet>
      <dgm:spPr/>
    </dgm:pt>
    <dgm:pt modelId="{5BBD5F83-006B-7E45-86E7-AE9BF36DC80F}" type="pres">
      <dgm:prSet presAssocID="{E160BB70-7084-8345-9EE8-C96C67FEAD99}" presName="FourNodes_1_text" presStyleLbl="node1" presStyleIdx="3" presStyleCnt="4">
        <dgm:presLayoutVars>
          <dgm:bulletEnabled val="1"/>
        </dgm:presLayoutVars>
      </dgm:prSet>
      <dgm:spPr/>
    </dgm:pt>
    <dgm:pt modelId="{01AFA8BB-D84A-CA40-8CD8-05B85CEFD963}" type="pres">
      <dgm:prSet presAssocID="{E160BB70-7084-8345-9EE8-C96C67FEAD99}" presName="FourNodes_2_text" presStyleLbl="node1" presStyleIdx="3" presStyleCnt="4">
        <dgm:presLayoutVars>
          <dgm:bulletEnabled val="1"/>
        </dgm:presLayoutVars>
      </dgm:prSet>
      <dgm:spPr/>
    </dgm:pt>
    <dgm:pt modelId="{B6A0B612-7FC4-8746-BEDE-CA67B1FE6370}" type="pres">
      <dgm:prSet presAssocID="{E160BB70-7084-8345-9EE8-C96C67FEAD99}" presName="FourNodes_3_text" presStyleLbl="node1" presStyleIdx="3" presStyleCnt="4">
        <dgm:presLayoutVars>
          <dgm:bulletEnabled val="1"/>
        </dgm:presLayoutVars>
      </dgm:prSet>
      <dgm:spPr/>
    </dgm:pt>
    <dgm:pt modelId="{3C848CB4-E9CF-4747-B6DD-DBD3F287D134}" type="pres">
      <dgm:prSet presAssocID="{E160BB70-7084-8345-9EE8-C96C67FEAD9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50DC505-FF68-D54B-83FB-BAE83340A26F}" type="presOf" srcId="{3A581013-5408-784E-BC60-6FB4C26A5B50}" destId="{49E15EEF-621B-A24C-AB01-7B15750A04B9}" srcOrd="0" destOrd="0" presId="urn:microsoft.com/office/officeart/2005/8/layout/vProcess5"/>
    <dgm:cxn modelId="{4D8BAE18-E77F-B24B-9E70-9BCBDB48083C}" srcId="{E160BB70-7084-8345-9EE8-C96C67FEAD99}" destId="{64A48B03-C743-2C4C-BDC4-A23B362A71D5}" srcOrd="1" destOrd="0" parTransId="{0E25A905-13C4-FA48-874F-FAFB4D0F1A9A}" sibTransId="{3539C726-0693-464C-B1DF-34AE8E69C668}"/>
    <dgm:cxn modelId="{A0B0B41B-D8B0-5544-BFB0-4BD06CA00074}" srcId="{E160BB70-7084-8345-9EE8-C96C67FEAD99}" destId="{3A581013-5408-784E-BC60-6FB4C26A5B50}" srcOrd="3" destOrd="0" parTransId="{8AA6FFED-6A87-9948-95C5-FC9C0ED3E311}" sibTransId="{86D60AE1-67A6-F04C-8B27-8FA85E1F94E6}"/>
    <dgm:cxn modelId="{FA4EBC2B-6D61-ED42-9CFE-284D8107D51E}" type="presOf" srcId="{E160BB70-7084-8345-9EE8-C96C67FEAD99}" destId="{D666E683-BA01-C64B-8ED2-55500D363924}" srcOrd="0" destOrd="0" presId="urn:microsoft.com/office/officeart/2005/8/layout/vProcess5"/>
    <dgm:cxn modelId="{6D2ACA30-CFA0-EC40-813B-065C6BD413FA}" type="presOf" srcId="{3A581013-5408-784E-BC60-6FB4C26A5B50}" destId="{3C848CB4-E9CF-4747-B6DD-DBD3F287D134}" srcOrd="1" destOrd="0" presId="urn:microsoft.com/office/officeart/2005/8/layout/vProcess5"/>
    <dgm:cxn modelId="{2740313D-2FAA-AA48-B4DD-304A07F9CED9}" type="presOf" srcId="{3539C726-0693-464C-B1DF-34AE8E69C668}" destId="{DCE34EAC-35D6-6644-8E93-DA5B3541000F}" srcOrd="0" destOrd="0" presId="urn:microsoft.com/office/officeart/2005/8/layout/vProcess5"/>
    <dgm:cxn modelId="{523B5347-8CFD-0643-9D11-9E57B6462C02}" type="presOf" srcId="{6C84260E-E898-7B48-A350-4260B723ABB1}" destId="{36C43976-0926-0743-AC0A-99055EBD8222}" srcOrd="0" destOrd="0" presId="urn:microsoft.com/office/officeart/2005/8/layout/vProcess5"/>
    <dgm:cxn modelId="{167DAB47-9EB7-A64D-A783-65B28A749D2B}" type="presOf" srcId="{64A48B03-C743-2C4C-BDC4-A23B362A71D5}" destId="{AB34FCBD-305F-4B4B-B753-4A0FCE4A4F0B}" srcOrd="0" destOrd="0" presId="urn:microsoft.com/office/officeart/2005/8/layout/vProcess5"/>
    <dgm:cxn modelId="{4D7E9D48-2784-F448-8800-C542D9A2DD67}" type="presOf" srcId="{6C84260E-E898-7B48-A350-4260B723ABB1}" destId="{5BBD5F83-006B-7E45-86E7-AE9BF36DC80F}" srcOrd="1" destOrd="0" presId="urn:microsoft.com/office/officeart/2005/8/layout/vProcess5"/>
    <dgm:cxn modelId="{8FCB8850-1BAA-5447-B6AA-4AAC31D06898}" srcId="{E160BB70-7084-8345-9EE8-C96C67FEAD99}" destId="{C92C94B4-AA86-A64F-B96B-2F63C663FDF6}" srcOrd="2" destOrd="0" parTransId="{8127281E-C168-DD41-AB32-4D1AFCE6DA3C}" sibTransId="{EDDB58B6-14CB-7B48-8CAF-D9D21B50AA7F}"/>
    <dgm:cxn modelId="{97831265-16EE-D14E-A48F-6818A0952DFD}" type="presOf" srcId="{5064441C-2FBB-3442-8E4B-E965A1E0124B}" destId="{49C5B62E-C866-444A-BD25-C431A3DA4A6D}" srcOrd="0" destOrd="0" presId="urn:microsoft.com/office/officeart/2005/8/layout/vProcess5"/>
    <dgm:cxn modelId="{A954926D-CEA3-E343-938F-92006E6124AC}" type="presOf" srcId="{C92C94B4-AA86-A64F-B96B-2F63C663FDF6}" destId="{BC7F85B3-3315-D747-AC34-8419D4246A2B}" srcOrd="0" destOrd="0" presId="urn:microsoft.com/office/officeart/2005/8/layout/vProcess5"/>
    <dgm:cxn modelId="{E62DAB83-4406-ED46-9015-D78AEA139D62}" type="presOf" srcId="{EDDB58B6-14CB-7B48-8CAF-D9D21B50AA7F}" destId="{17522356-7D4F-EA4D-993F-CFFDC03ED968}" srcOrd="0" destOrd="0" presId="urn:microsoft.com/office/officeart/2005/8/layout/vProcess5"/>
    <dgm:cxn modelId="{6065E1B7-7A35-204F-B942-D2B0B21F8386}" srcId="{E160BB70-7084-8345-9EE8-C96C67FEAD99}" destId="{6C84260E-E898-7B48-A350-4260B723ABB1}" srcOrd="0" destOrd="0" parTransId="{04AAB680-47C7-EF47-85C8-16BE9D125001}" sibTransId="{5064441C-2FBB-3442-8E4B-E965A1E0124B}"/>
    <dgm:cxn modelId="{73379CD4-7773-4841-A556-A4EA33C3B2E8}" type="presOf" srcId="{C92C94B4-AA86-A64F-B96B-2F63C663FDF6}" destId="{B6A0B612-7FC4-8746-BEDE-CA67B1FE6370}" srcOrd="1" destOrd="0" presId="urn:microsoft.com/office/officeart/2005/8/layout/vProcess5"/>
    <dgm:cxn modelId="{A1F356EA-66CC-0043-8B65-DE63FA6C554A}" type="presOf" srcId="{64A48B03-C743-2C4C-BDC4-A23B362A71D5}" destId="{01AFA8BB-D84A-CA40-8CD8-05B85CEFD963}" srcOrd="1" destOrd="0" presId="urn:microsoft.com/office/officeart/2005/8/layout/vProcess5"/>
    <dgm:cxn modelId="{30184622-0F6F-EA4C-ACB0-9D9DEFC4B6ED}" type="presParOf" srcId="{D666E683-BA01-C64B-8ED2-55500D363924}" destId="{6CC529A5-6A4A-0642-93C9-95A5A16DE1B7}" srcOrd="0" destOrd="0" presId="urn:microsoft.com/office/officeart/2005/8/layout/vProcess5"/>
    <dgm:cxn modelId="{1FEA8566-FE6D-B748-AF34-E877BE439D9D}" type="presParOf" srcId="{D666E683-BA01-C64B-8ED2-55500D363924}" destId="{36C43976-0926-0743-AC0A-99055EBD8222}" srcOrd="1" destOrd="0" presId="urn:microsoft.com/office/officeart/2005/8/layout/vProcess5"/>
    <dgm:cxn modelId="{05807000-434D-D045-A8BE-98CCC04C9774}" type="presParOf" srcId="{D666E683-BA01-C64B-8ED2-55500D363924}" destId="{AB34FCBD-305F-4B4B-B753-4A0FCE4A4F0B}" srcOrd="2" destOrd="0" presId="urn:microsoft.com/office/officeart/2005/8/layout/vProcess5"/>
    <dgm:cxn modelId="{CFA821E9-52D0-6745-81B2-FCF41FF371B1}" type="presParOf" srcId="{D666E683-BA01-C64B-8ED2-55500D363924}" destId="{BC7F85B3-3315-D747-AC34-8419D4246A2B}" srcOrd="3" destOrd="0" presId="urn:microsoft.com/office/officeart/2005/8/layout/vProcess5"/>
    <dgm:cxn modelId="{BAAE8B95-86C9-CA40-8236-6F97F9B1A59D}" type="presParOf" srcId="{D666E683-BA01-C64B-8ED2-55500D363924}" destId="{49E15EEF-621B-A24C-AB01-7B15750A04B9}" srcOrd="4" destOrd="0" presId="urn:microsoft.com/office/officeart/2005/8/layout/vProcess5"/>
    <dgm:cxn modelId="{76917277-6D4A-B741-B587-78F2FC03B9E6}" type="presParOf" srcId="{D666E683-BA01-C64B-8ED2-55500D363924}" destId="{49C5B62E-C866-444A-BD25-C431A3DA4A6D}" srcOrd="5" destOrd="0" presId="urn:microsoft.com/office/officeart/2005/8/layout/vProcess5"/>
    <dgm:cxn modelId="{3B746F40-0E1B-704E-B176-E834C9D0D255}" type="presParOf" srcId="{D666E683-BA01-C64B-8ED2-55500D363924}" destId="{DCE34EAC-35D6-6644-8E93-DA5B3541000F}" srcOrd="6" destOrd="0" presId="urn:microsoft.com/office/officeart/2005/8/layout/vProcess5"/>
    <dgm:cxn modelId="{1EF5E543-F0A1-B046-9FF8-61600C7959FF}" type="presParOf" srcId="{D666E683-BA01-C64B-8ED2-55500D363924}" destId="{17522356-7D4F-EA4D-993F-CFFDC03ED968}" srcOrd="7" destOrd="0" presId="urn:microsoft.com/office/officeart/2005/8/layout/vProcess5"/>
    <dgm:cxn modelId="{7C53CA59-1C12-D841-ADA3-352F6B7F950C}" type="presParOf" srcId="{D666E683-BA01-C64B-8ED2-55500D363924}" destId="{5BBD5F83-006B-7E45-86E7-AE9BF36DC80F}" srcOrd="8" destOrd="0" presId="urn:microsoft.com/office/officeart/2005/8/layout/vProcess5"/>
    <dgm:cxn modelId="{EFDE54CD-1E25-1A4A-B6AE-1AD179DC3D28}" type="presParOf" srcId="{D666E683-BA01-C64B-8ED2-55500D363924}" destId="{01AFA8BB-D84A-CA40-8CD8-05B85CEFD963}" srcOrd="9" destOrd="0" presId="urn:microsoft.com/office/officeart/2005/8/layout/vProcess5"/>
    <dgm:cxn modelId="{6253D6BD-242F-3549-9A94-8CB85B3F926C}" type="presParOf" srcId="{D666E683-BA01-C64B-8ED2-55500D363924}" destId="{B6A0B612-7FC4-8746-BEDE-CA67B1FE6370}" srcOrd="10" destOrd="0" presId="urn:microsoft.com/office/officeart/2005/8/layout/vProcess5"/>
    <dgm:cxn modelId="{A305F825-DEF4-0E40-8E83-962AD7B69E13}" type="presParOf" srcId="{D666E683-BA01-C64B-8ED2-55500D363924}" destId="{3C848CB4-E9CF-4747-B6DD-DBD3F287D13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59A954-3B7C-D647-92DB-7817D0250C5F}">
      <dsp:nvSpPr>
        <dsp:cNvPr id="0" name=""/>
        <dsp:cNvSpPr/>
      </dsp:nvSpPr>
      <dsp:spPr>
        <a:xfrm>
          <a:off x="0" y="1503570"/>
          <a:ext cx="690051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D80C2-FFB9-A046-BBD8-E2895C4C9FE5}">
      <dsp:nvSpPr>
        <dsp:cNvPr id="0" name=""/>
        <dsp:cNvSpPr/>
      </dsp:nvSpPr>
      <dsp:spPr>
        <a:xfrm>
          <a:off x="345025" y="1134570"/>
          <a:ext cx="4830358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is Bioinformatics?</a:t>
          </a:r>
        </a:p>
      </dsp:txBody>
      <dsp:txXfrm>
        <a:off x="381051" y="1170596"/>
        <a:ext cx="4758306" cy="665948"/>
      </dsp:txXfrm>
    </dsp:sp>
    <dsp:sp modelId="{897A8484-18EB-CA4B-A548-D4A03ADCDB6A}">
      <dsp:nvSpPr>
        <dsp:cNvPr id="0" name=""/>
        <dsp:cNvSpPr/>
      </dsp:nvSpPr>
      <dsp:spPr>
        <a:xfrm>
          <a:off x="0" y="2637570"/>
          <a:ext cx="690051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0553F-08E6-B84E-9EEF-395AB6381753}">
      <dsp:nvSpPr>
        <dsp:cNvPr id="0" name=""/>
        <dsp:cNvSpPr/>
      </dsp:nvSpPr>
      <dsp:spPr>
        <a:xfrm>
          <a:off x="345025" y="2268570"/>
          <a:ext cx="4830358" cy="7380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Why Bioinformatics?</a:t>
          </a:r>
        </a:p>
      </dsp:txBody>
      <dsp:txXfrm>
        <a:off x="381051" y="2304596"/>
        <a:ext cx="4758306" cy="665948"/>
      </dsp:txXfrm>
    </dsp:sp>
    <dsp:sp modelId="{FFDA4269-8796-8449-86E0-815D6C662369}">
      <dsp:nvSpPr>
        <dsp:cNvPr id="0" name=""/>
        <dsp:cNvSpPr/>
      </dsp:nvSpPr>
      <dsp:spPr>
        <a:xfrm>
          <a:off x="0" y="3771570"/>
          <a:ext cx="6900512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C823A-2B17-4F45-8F91-D075F5A21600}">
      <dsp:nvSpPr>
        <dsp:cNvPr id="0" name=""/>
        <dsp:cNvSpPr/>
      </dsp:nvSpPr>
      <dsp:spPr>
        <a:xfrm>
          <a:off x="345025" y="3402570"/>
          <a:ext cx="4830358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Application examples (Hands-On)</a:t>
          </a:r>
        </a:p>
      </dsp:txBody>
      <dsp:txXfrm>
        <a:off x="381051" y="3438596"/>
        <a:ext cx="4758306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B7747-0C06-114C-AE1F-D038AD5DA65A}">
      <dsp:nvSpPr>
        <dsp:cNvPr id="0" name=""/>
        <dsp:cNvSpPr/>
      </dsp:nvSpPr>
      <dsp:spPr>
        <a:xfrm>
          <a:off x="682074" y="260846"/>
          <a:ext cx="1890538" cy="1447681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64921-FF70-A24C-8F39-F6A9B319FE9B}">
      <dsp:nvSpPr>
        <dsp:cNvPr id="0" name=""/>
        <dsp:cNvSpPr/>
      </dsp:nvSpPr>
      <dsp:spPr>
        <a:xfrm>
          <a:off x="742491" y="318242"/>
          <a:ext cx="1890538" cy="1447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itchFamily="2" charset="0"/>
            </a:rPr>
            <a:t>“</a:t>
          </a:r>
          <a:r>
            <a:rPr lang="en-US" sz="1200" b="1" i="1" kern="1200" dirty="0">
              <a:solidFill>
                <a:srgbClr val="0070C0"/>
              </a:solidFill>
              <a:latin typeface="Helvetica" pitchFamily="2" charset="0"/>
            </a:rPr>
            <a:t>Biology easily has 500 years of exciting problems to work on</a:t>
          </a:r>
          <a:r>
            <a:rPr lang="en-US" sz="1200" kern="1200" dirty="0">
              <a:latin typeface="Helvetica" pitchFamily="2" charset="0"/>
            </a:rPr>
            <a:t>” – </a:t>
          </a:r>
          <a:r>
            <a:rPr lang="en-US" sz="1050" kern="1200" dirty="0">
              <a:latin typeface="Helvetica" pitchFamily="2" charset="0"/>
            </a:rPr>
            <a:t>Donald Knuth (Father of analysis algorithms)</a:t>
          </a:r>
          <a:endParaRPr lang="en-US" sz="1200" kern="1200" dirty="0">
            <a:latin typeface="Helvetica" pitchFamily="2" charset="0"/>
          </a:endParaRPr>
        </a:p>
      </dsp:txBody>
      <dsp:txXfrm>
        <a:off x="784892" y="360643"/>
        <a:ext cx="1805736" cy="1362879"/>
      </dsp:txXfrm>
    </dsp:sp>
    <dsp:sp modelId="{40AF29B7-656A-374D-A42B-D44D0F026345}">
      <dsp:nvSpPr>
        <dsp:cNvPr id="0" name=""/>
        <dsp:cNvSpPr/>
      </dsp:nvSpPr>
      <dsp:spPr>
        <a:xfrm>
          <a:off x="1772560" y="1952208"/>
          <a:ext cx="1995336" cy="157240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8D63D-E4AB-334D-8302-3296631A6AE9}">
      <dsp:nvSpPr>
        <dsp:cNvPr id="0" name=""/>
        <dsp:cNvSpPr/>
      </dsp:nvSpPr>
      <dsp:spPr>
        <a:xfrm>
          <a:off x="1832977" y="2009605"/>
          <a:ext cx="1995336" cy="15724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just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Helvetica" pitchFamily="2" charset="0"/>
            </a:rPr>
            <a:t>By developing techniques for analyzing sequence data and related structures, we can attempt to understand molecular basis of life</a:t>
          </a:r>
        </a:p>
      </dsp:txBody>
      <dsp:txXfrm>
        <a:off x="1879031" y="2055659"/>
        <a:ext cx="1903228" cy="1480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43976-0926-0743-AC0A-99055EBD8222}">
      <dsp:nvSpPr>
        <dsp:cNvPr id="0" name=""/>
        <dsp:cNvSpPr/>
      </dsp:nvSpPr>
      <dsp:spPr>
        <a:xfrm>
          <a:off x="0" y="0"/>
          <a:ext cx="4876800" cy="894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Collect DNA/protein Sequences</a:t>
          </a:r>
        </a:p>
      </dsp:txBody>
      <dsp:txXfrm>
        <a:off x="26187" y="26187"/>
        <a:ext cx="3836467" cy="841706"/>
      </dsp:txXfrm>
    </dsp:sp>
    <dsp:sp modelId="{AB34FCBD-305F-4B4B-B753-4A0FCE4A4F0B}">
      <dsp:nvSpPr>
        <dsp:cNvPr id="0" name=""/>
        <dsp:cNvSpPr/>
      </dsp:nvSpPr>
      <dsp:spPr>
        <a:xfrm>
          <a:off x="408432" y="1056640"/>
          <a:ext cx="4876800" cy="894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Make an Alignment</a:t>
          </a:r>
        </a:p>
      </dsp:txBody>
      <dsp:txXfrm>
        <a:off x="434619" y="1082827"/>
        <a:ext cx="3834841" cy="841706"/>
      </dsp:txXfrm>
    </dsp:sp>
    <dsp:sp modelId="{BC7F85B3-3315-D747-AC34-8419D4246A2B}">
      <dsp:nvSpPr>
        <dsp:cNvPr id="0" name=""/>
        <dsp:cNvSpPr/>
      </dsp:nvSpPr>
      <dsp:spPr>
        <a:xfrm>
          <a:off x="810768" y="2113280"/>
          <a:ext cx="4876800" cy="894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Calculate Genetic Distance (depends on method)</a:t>
          </a:r>
        </a:p>
      </dsp:txBody>
      <dsp:txXfrm>
        <a:off x="836955" y="2139467"/>
        <a:ext cx="3840937" cy="841706"/>
      </dsp:txXfrm>
    </dsp:sp>
    <dsp:sp modelId="{49E15EEF-621B-A24C-AB01-7B15750A04B9}">
      <dsp:nvSpPr>
        <dsp:cNvPr id="0" name=""/>
        <dsp:cNvSpPr/>
      </dsp:nvSpPr>
      <dsp:spPr>
        <a:xfrm>
          <a:off x="1219200" y="3169919"/>
          <a:ext cx="4876800" cy="894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Draw a Tree</a:t>
          </a:r>
        </a:p>
      </dsp:txBody>
      <dsp:txXfrm>
        <a:off x="1245387" y="3196106"/>
        <a:ext cx="3834841" cy="841706"/>
      </dsp:txXfrm>
    </dsp:sp>
    <dsp:sp modelId="{49C5B62E-C866-444A-BD25-C431A3DA4A6D}">
      <dsp:nvSpPr>
        <dsp:cNvPr id="0" name=""/>
        <dsp:cNvSpPr/>
      </dsp:nvSpPr>
      <dsp:spPr>
        <a:xfrm>
          <a:off x="4295647" y="68478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426406" y="684783"/>
        <a:ext cx="319634" cy="437317"/>
      </dsp:txXfrm>
    </dsp:sp>
    <dsp:sp modelId="{DCE34EAC-35D6-6644-8E93-DA5B3541000F}">
      <dsp:nvSpPr>
        <dsp:cNvPr id="0" name=""/>
        <dsp:cNvSpPr/>
      </dsp:nvSpPr>
      <dsp:spPr>
        <a:xfrm>
          <a:off x="4704080" y="1741423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834839" y="1741423"/>
        <a:ext cx="319634" cy="437317"/>
      </dsp:txXfrm>
    </dsp:sp>
    <dsp:sp modelId="{17522356-7D4F-EA4D-993F-CFFDC03ED968}">
      <dsp:nvSpPr>
        <dsp:cNvPr id="0" name=""/>
        <dsp:cNvSpPr/>
      </dsp:nvSpPr>
      <dsp:spPr>
        <a:xfrm>
          <a:off x="5106415" y="2798064"/>
          <a:ext cx="581152" cy="5811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237174" y="2798064"/>
        <a:ext cx="319634" cy="4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3715C-3C6B-BE41-AA06-A8728F591820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3C065-CB82-4643-B4FC-675BA4A6D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D3C065-CB82-4643-B4FC-675BA4A6D0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9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7285-824D-C0F8-BC00-6A687F4B9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65642-446C-0B6A-DD3B-B7D08200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22A4C-664E-B2A6-365D-C89CA9C81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CC879-4D5A-309C-9855-E592419F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B0DDF-957F-CA56-E047-B7307662F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7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56CA-36DD-DCB8-0506-BF996AE4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09719-927C-1A11-0C78-206D37792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394A-9B9C-33E2-38D2-1A3BAB109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98476-D153-F261-2BFF-E4297B82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140F5-6A8B-A83A-201D-A76684C09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82B7D-C7BF-5016-FBF3-3B937AF7B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C30EC-A8AC-7460-A8B4-39206B689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115B2-31B6-DCB1-99B4-728E2D352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D78BF-5515-3E78-342B-BFEF7082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0A47-0F12-9446-FB52-A47134ED8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7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9043-2B49-DD72-952C-3DBFE193F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6AAB-D0E4-A9EF-C8BB-44597210C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EB3D3-B9C2-43A1-66EC-67F93D5B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AAC51-6017-A05B-0EDD-60E77D39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C0F09-22B6-E223-6D80-A2D810BF7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5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EDC0-E114-380F-878B-4B80D1D0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120E3-15F3-E5AD-E5C3-E03D3CA69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088C8-DF8F-091E-927B-F3DA19F0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EB677-DF69-03F9-33FF-2888772F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51525-5118-E691-6E7D-04B51B71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0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518B-2AF3-97F1-B95A-515B25BD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5175-9F6A-1B58-4603-874355ED5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39B03-D758-E851-7765-1546A3B4D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26B89-323F-9C44-BF6C-2EBE26B6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F0F36-1ADC-73A4-8A50-AC1255E2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54A25-ED26-65E0-9D26-2FF45CF4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F94D0-A134-9D58-F1F6-59235780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8A236-FF0E-9F28-CAD6-6A867D057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34EC9-28EB-A95D-859D-BB204D66B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A36222-7E9D-4BDE-2475-C18707ACE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109D-7AFF-8484-698B-01AF834590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5B1DCC-2534-17DC-2457-4EE6704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21D39-8E65-2CC8-9C5B-823DB0F1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37340-52BA-6879-0E27-F2496C00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5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F1E8-1CB4-6A70-CB13-A9139E28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8EF68-8C77-7288-0A3F-AE9E7C2A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22703-8107-C0A4-4E86-CB3042BE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CADB4-A41F-DA05-574A-85BF7A57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3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89ED2-CC40-7447-8AE3-394FC4E5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776EF-D528-1B09-D60A-4DA0E10A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EFE57-FC61-6F10-DE08-02741783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5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134D-21DB-5C52-F6AE-1C3BC645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BB5C7-0FE3-DB3F-57BA-AEC2DC4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61F7C-8052-D647-77EC-FE250EFB5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9A296-63D1-222C-4B8D-407611F2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475BC-069C-BB85-9B8A-D89FED3C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05131-36C9-8E91-BCBA-0F98060F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E54F-1CC8-CB2F-005E-AA5CAE117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244A8-5F98-1033-073E-550BA3E54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2F703-6796-786B-4346-5FCD285BC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CE31F-E097-B099-8CBD-7FBC47B4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DD73E-1DFC-57DE-661C-A1A91F66F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3C224-F64F-AA17-5E2D-E3273339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5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C1426-939C-C8D2-4BEA-92D83421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C1DE5-8266-5693-4F47-3F083D591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E5322-A534-7F38-E7D3-966BFE866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D0E0A-5AE3-3747-A434-65C135BD0639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7D91-AABB-EE9B-52D9-A18B3EAF0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8787-C195-897F-3560-6BB41A14E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7966C-432D-4D40-9FDF-225B432B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9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4.jpe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4C113-8697-4BA8-18A4-3BEAAE57B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06" y="132379"/>
            <a:ext cx="4613919" cy="1499616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B204: 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B2F17-6D55-286D-0666-0FE4F0980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618" y="1716047"/>
            <a:ext cx="5177382" cy="813816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“Introduction to Bioinformatics”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036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FE27199-70B9-AFB1-06EC-497C487D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56" y="528291"/>
            <a:ext cx="5586942" cy="1292055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C95C4-FDAA-F858-B98D-32BE462D7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815" y="2717345"/>
            <a:ext cx="3343303" cy="34556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49BFFE-B7B9-1ADE-79B6-ABB939A9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956" y="2348636"/>
            <a:ext cx="5586942" cy="372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C7B61-4425-E74F-BEB1-72A19839BC8C}"/>
              </a:ext>
            </a:extLst>
          </p:cNvPr>
          <p:cNvSpPr txBox="1"/>
          <p:nvPr/>
        </p:nvSpPr>
        <p:spPr>
          <a:xfrm>
            <a:off x="1965636" y="6266580"/>
            <a:ext cx="190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Arun Prasanna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1A59F6-E4E7-C60B-324C-7E550F4CBE17}"/>
              </a:ext>
            </a:extLst>
          </p:cNvPr>
          <p:cNvSpPr txBox="1"/>
          <p:nvPr/>
        </p:nvSpPr>
        <p:spPr>
          <a:xfrm>
            <a:off x="8113029" y="6329709"/>
            <a:ext cx="21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Prof. Manuel Aranda</a:t>
            </a:r>
          </a:p>
        </p:txBody>
      </p:sp>
    </p:spTree>
    <p:extLst>
      <p:ext uri="{BB962C8B-B14F-4D97-AF65-F5344CB8AC3E}">
        <p14:creationId xmlns:p14="http://schemas.microsoft.com/office/powerpoint/2010/main" val="197143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BBA71-706B-86CF-444E-8556F682DE98}"/>
              </a:ext>
            </a:extLst>
          </p:cNvPr>
          <p:cNvSpPr txBox="1"/>
          <p:nvPr/>
        </p:nvSpPr>
        <p:spPr>
          <a:xfrm>
            <a:off x="1754967" y="2385848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Download the folder “BioInfoLecture_B204”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D884D-DC82-204C-91F9-34FCC0D2E8A0}"/>
              </a:ext>
            </a:extLst>
          </p:cNvPr>
          <p:cNvSpPr txBox="1"/>
          <p:nvPr/>
        </p:nvSpPr>
        <p:spPr>
          <a:xfrm>
            <a:off x="2336522" y="3557026"/>
            <a:ext cx="84398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https://</a:t>
            </a:r>
            <a:r>
              <a:rPr lang="en-US" sz="3200" b="1" dirty="0" err="1"/>
              <a:t>github.com</a:t>
            </a:r>
            <a:r>
              <a:rPr lang="en-US" sz="3200" b="1" dirty="0"/>
              <a:t>/apn83/BioInfoLecture_B204</a:t>
            </a:r>
          </a:p>
        </p:txBody>
      </p:sp>
    </p:spTree>
    <p:extLst>
      <p:ext uri="{BB962C8B-B14F-4D97-AF65-F5344CB8AC3E}">
        <p14:creationId xmlns:p14="http://schemas.microsoft.com/office/powerpoint/2010/main" val="3650336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F3DC-5A64-AF4C-A4CA-0385440F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265" y="1936187"/>
            <a:ext cx="7340074" cy="3981137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A bioinformatics data format </a:t>
            </a:r>
          </a:p>
          <a:p>
            <a:pPr>
              <a:lnSpc>
                <a:spcPct val="210000"/>
              </a:lnSpc>
            </a:pP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A simple text file</a:t>
            </a:r>
          </a:p>
          <a:p>
            <a:pPr>
              <a:lnSpc>
                <a:spcPct val="210000"/>
              </a:lnSpc>
            </a:pP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For </a:t>
            </a:r>
            <a:r>
              <a:rPr lang="en-US" altLang="ja-JP" sz="2400" u="sng" dirty="0">
                <a:latin typeface="Helvetica" pitchFamily="2" charset="0"/>
                <a:cs typeface="Lucida Grande" panose="020B0600040502020204" pitchFamily="34" charset="0"/>
              </a:rPr>
              <a:t>DNA</a:t>
            </a: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 or </a:t>
            </a:r>
            <a:r>
              <a:rPr lang="en-US" altLang="ja-JP" sz="2400" u="sng" dirty="0">
                <a:latin typeface="Helvetica" pitchFamily="2" charset="0"/>
                <a:cs typeface="Lucida Grande" panose="020B0600040502020204" pitchFamily="34" charset="0"/>
              </a:rPr>
              <a:t>protein</a:t>
            </a: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 sequences</a:t>
            </a:r>
          </a:p>
          <a:p>
            <a:pPr>
              <a:lnSpc>
                <a:spcPct val="210000"/>
              </a:lnSpc>
            </a:pP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For </a:t>
            </a:r>
            <a:r>
              <a:rPr lang="en-US" altLang="ja-JP" sz="2400" u="sng" dirty="0">
                <a:latin typeface="Helvetica" pitchFamily="2" charset="0"/>
                <a:cs typeface="Lucida Grande" panose="020B0600040502020204" pitchFamily="34" charset="0"/>
              </a:rPr>
              <a:t>a single</a:t>
            </a: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 or </a:t>
            </a:r>
            <a:r>
              <a:rPr lang="en-US" altLang="ja-JP" sz="2400" u="sng" dirty="0">
                <a:latin typeface="Helvetica" pitchFamily="2" charset="0"/>
                <a:cs typeface="Lucida Grande" panose="020B0600040502020204" pitchFamily="34" charset="0"/>
              </a:rPr>
              <a:t>multiple</a:t>
            </a:r>
            <a:r>
              <a:rPr lang="en-US" altLang="ja-JP" sz="2400" dirty="0">
                <a:latin typeface="Helvetica" pitchFamily="2" charset="0"/>
                <a:cs typeface="Lucida Grande" panose="020B0600040502020204" pitchFamily="34" charset="0"/>
              </a:rPr>
              <a:t> sequence(s)</a:t>
            </a:r>
            <a:endParaRPr lang="ja-JP" altLang="en-US" sz="2400">
              <a:latin typeface="Helvetica" pitchFamily="2" charset="0"/>
              <a:cs typeface="Lucida Grande" panose="020B06000405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5B84C1-FF5A-5F43-A890-E12B72C6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484" y="316937"/>
            <a:ext cx="7499350" cy="161925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  <a:cs typeface="Lucida Grande"/>
              </a:rPr>
              <a:t>FASTA file format</a:t>
            </a:r>
            <a:endParaRPr lang="en-US" sz="3600" dirty="0">
              <a:latin typeface="Helvetica" pitchFamily="2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107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61D1D-2623-C84A-BB28-363510160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569-20EE-7D49-9E5E-7E877FC5DF5E}" type="slidenum">
              <a:rPr lang="en-US" smtClean="0">
                <a:latin typeface="Lucida Grande" panose="020B0600040502020204" pitchFamily="34" charset="0"/>
                <a:cs typeface="Lucida Grande" panose="020B0600040502020204" pitchFamily="34" charset="0"/>
              </a:rPr>
              <a:t>12</a:t>
            </a:fld>
            <a:endParaRPr lang="en-US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5B84C1-FF5A-5F43-A890-E12B72C6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274638"/>
            <a:ext cx="7499350" cy="1619250"/>
          </a:xfrm>
        </p:spPr>
        <p:txBody>
          <a:bodyPr>
            <a:normAutofit/>
          </a:bodyPr>
          <a:lstStyle/>
          <a:p>
            <a:r>
              <a:rPr lang="en-US" dirty="0">
                <a:latin typeface="Lucida Grande"/>
                <a:cs typeface="Lucida Grande"/>
              </a:rPr>
              <a:t>FASTA file format</a:t>
            </a: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9E3161-2976-5A46-A48B-6266352B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1468319"/>
            <a:ext cx="9144000" cy="58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257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214D9-D583-381D-D767-7D6325F3A5D5}"/>
              </a:ext>
            </a:extLst>
          </p:cNvPr>
          <p:cNvSpPr txBox="1"/>
          <p:nvPr/>
        </p:nvSpPr>
        <p:spPr>
          <a:xfrm>
            <a:off x="3576991" y="355648"/>
            <a:ext cx="47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Helvetica" pitchFamily="2" charset="0"/>
              </a:rPr>
              <a:t>Let’s Open NCBI and Explore !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FD94F-EBD4-566E-BCEC-AE0EE7736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1"/>
          <a:stretch/>
        </p:blipFill>
        <p:spPr>
          <a:xfrm>
            <a:off x="2557849" y="1061551"/>
            <a:ext cx="6512011" cy="52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5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93AA16-C3B3-006A-385C-4FE0A49B1E60}"/>
              </a:ext>
            </a:extLst>
          </p:cNvPr>
          <p:cNvSpPr txBox="1"/>
          <p:nvPr/>
        </p:nvSpPr>
        <p:spPr>
          <a:xfrm>
            <a:off x="2401614" y="1954924"/>
            <a:ext cx="7772400" cy="2913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>
                <a:latin typeface="Helvetica" pitchFamily="2" charset="0"/>
              </a:rPr>
              <a:t>Let us examine and understand the root cause for </a:t>
            </a:r>
            <a:r>
              <a:rPr lang="en-US" sz="3200" b="1" dirty="0">
                <a:solidFill>
                  <a:srgbClr val="FF0000"/>
                </a:solidFill>
                <a:latin typeface="Helvetica" pitchFamily="2" charset="0"/>
              </a:rPr>
              <a:t>Sickle Cell Disease </a:t>
            </a:r>
          </a:p>
          <a:p>
            <a:pPr algn="ctr">
              <a:lnSpc>
                <a:spcPct val="200000"/>
              </a:lnSpc>
            </a:pPr>
            <a:r>
              <a:rPr lang="en-US" sz="3200" dirty="0">
                <a:latin typeface="Helvetica" pitchFamily="2" charset="0"/>
              </a:rPr>
              <a:t>at sequence level</a:t>
            </a:r>
          </a:p>
        </p:txBody>
      </p:sp>
    </p:spTree>
    <p:extLst>
      <p:ext uri="{BB962C8B-B14F-4D97-AF65-F5344CB8AC3E}">
        <p14:creationId xmlns:p14="http://schemas.microsoft.com/office/powerpoint/2010/main" val="3636203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emoglobin Disorders">
            <a:extLst>
              <a:ext uri="{FF2B5EF4-FFF2-40B4-BE49-F238E27FC236}">
                <a16:creationId xmlns:a16="http://schemas.microsoft.com/office/drawing/2014/main" id="{AB8B3750-BC0C-A6E2-E6AB-6B1B67D2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136" y="184666"/>
            <a:ext cx="4867626" cy="663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77DAAA-6D0B-5074-D53F-C14E677804FB}"/>
              </a:ext>
            </a:extLst>
          </p:cNvPr>
          <p:cNvSpPr txBox="1"/>
          <p:nvPr/>
        </p:nvSpPr>
        <p:spPr>
          <a:xfrm>
            <a:off x="727238" y="363342"/>
            <a:ext cx="3998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Hemoglobin disorders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E8202-15D2-00B3-CBD5-75478E770288}"/>
              </a:ext>
            </a:extLst>
          </p:cNvPr>
          <p:cNvSpPr txBox="1"/>
          <p:nvPr/>
        </p:nvSpPr>
        <p:spPr>
          <a:xfrm>
            <a:off x="980512" y="2305615"/>
            <a:ext cx="349166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Sickle cell anemia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Beta- thalassemia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Helvetica" pitchFamily="2" charset="0"/>
              </a:rPr>
              <a:t>Oxygen transport disorder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Helvetica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57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cience Behind SCD | NotAloneInSickleCell.com">
            <a:extLst>
              <a:ext uri="{FF2B5EF4-FFF2-40B4-BE49-F238E27FC236}">
                <a16:creationId xmlns:a16="http://schemas.microsoft.com/office/drawing/2014/main" id="{563DBCEB-CD35-D0F9-EE0D-0F039E21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5" y="1219199"/>
            <a:ext cx="3315375" cy="373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edical Home Portal - Sickle Cell Disease">
            <a:extLst>
              <a:ext uri="{FF2B5EF4-FFF2-40B4-BE49-F238E27FC236}">
                <a16:creationId xmlns:a16="http://schemas.microsoft.com/office/drawing/2014/main" id="{1BB2BD7A-EF7E-6456-508D-7B520BE2B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298" y="294289"/>
            <a:ext cx="8163697" cy="4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ickle Cell Disease Factsheet (for Schools) - Connecticut Children's">
            <a:extLst>
              <a:ext uri="{FF2B5EF4-FFF2-40B4-BE49-F238E27FC236}">
                <a16:creationId xmlns:a16="http://schemas.microsoft.com/office/drawing/2014/main" id="{9FDC42DA-C941-6E45-CAB9-9B6A7297B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056" y="4510468"/>
            <a:ext cx="3657064" cy="205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5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EF72-6527-448A-BC51-9CB691DFFFC0}"/>
              </a:ext>
            </a:extLst>
          </p:cNvPr>
          <p:cNvSpPr txBox="1"/>
          <p:nvPr/>
        </p:nvSpPr>
        <p:spPr>
          <a:xfrm>
            <a:off x="756745" y="966952"/>
            <a:ext cx="91755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Step 1: Open the file </a:t>
            </a:r>
            <a:r>
              <a:rPr lang="en-US" sz="2400" dirty="0" err="1">
                <a:latin typeface="Helvetica" pitchFamily="2" charset="0"/>
              </a:rPr>
              <a:t>HBB_mutant_Nucleotide.fasta</a:t>
            </a:r>
            <a:endParaRPr lang="en-US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Step2: Let us Align both to see the difference (NCBI Align)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Step3: Translate the nucleotide to protein sequence (</a:t>
            </a:r>
            <a:r>
              <a:rPr lang="en-US" sz="2400" dirty="0" err="1">
                <a:latin typeface="Helvetica" pitchFamily="2" charset="0"/>
              </a:rPr>
              <a:t>Expasy</a:t>
            </a:r>
            <a:r>
              <a:rPr lang="en-US" sz="2400" dirty="0">
                <a:latin typeface="Helvetica" pitchFamily="2" charset="0"/>
              </a:rPr>
              <a:t>)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Step4: Align the protein sequence with MAFFT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Step5: Predict the protein structure with Phyre2 (pre-run)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Step6: View the </a:t>
            </a:r>
            <a:r>
              <a:rPr lang="en-US" sz="2400" dirty="0" err="1">
                <a:latin typeface="Helvetica" pitchFamily="2" charset="0"/>
              </a:rPr>
              <a:t>pdb</a:t>
            </a:r>
            <a:r>
              <a:rPr lang="en-US" sz="2400" dirty="0">
                <a:latin typeface="Helvetica" pitchFamily="2" charset="0"/>
              </a:rPr>
              <a:t> file and spot the difference in structure (</a:t>
            </a:r>
            <a:r>
              <a:rPr lang="en-US" sz="2400" dirty="0" err="1">
                <a:latin typeface="Helvetica" pitchFamily="2" charset="0"/>
              </a:rPr>
              <a:t>Ezmol</a:t>
            </a:r>
            <a:r>
              <a:rPr lang="en-US" sz="2400" dirty="0"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9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D74524-D4EF-96B4-C862-467C246F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49" y="0"/>
            <a:ext cx="8672141" cy="68654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B4EDF9-3655-38D9-E218-9E9892B3548F}"/>
              </a:ext>
            </a:extLst>
          </p:cNvPr>
          <p:cNvSpPr txBox="1"/>
          <p:nvPr/>
        </p:nvSpPr>
        <p:spPr>
          <a:xfrm>
            <a:off x="588579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Step2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0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4773F9-B03C-AADB-4711-D4731E17F21D}"/>
              </a:ext>
            </a:extLst>
          </p:cNvPr>
          <p:cNvSpPr txBox="1"/>
          <p:nvPr/>
        </p:nvSpPr>
        <p:spPr>
          <a:xfrm>
            <a:off x="101126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Step3</a:t>
            </a:r>
            <a:endParaRPr lang="en-US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791336-696B-F359-49A7-C3E35CA7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53" y="0"/>
            <a:ext cx="1097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8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2914A-88E3-D5FE-9872-82D1C9875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000" b="1" dirty="0"/>
              <a:t>Introduction to Bioinformatics</a:t>
            </a:r>
            <a:endParaRPr lang="en-US" sz="4000" dirty="0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DD6C62-6B6D-1B71-FD94-30F12C5F7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51642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05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3301569-20EE-7D49-9E5E-7E877FC5DF5E}" type="slidenum">
              <a:rPr lang="en-US" smtClean="0">
                <a:latin typeface="Lucida Grande"/>
                <a:cs typeface="Lucida Grande"/>
              </a:rPr>
              <a:t>20</a:t>
            </a:fld>
            <a:endParaRPr lang="en-US">
              <a:latin typeface="Lucida Grande"/>
              <a:cs typeface="Lucida Grande"/>
            </a:endParaRP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F78669-D85A-4240-A209-33DE10D5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2" y="1730448"/>
            <a:ext cx="15087373" cy="96264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4BCA4DF-196C-D04A-A5DF-C0D619D5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100" y="274638"/>
            <a:ext cx="7499350" cy="1619250"/>
          </a:xfrm>
        </p:spPr>
        <p:txBody>
          <a:bodyPr>
            <a:normAutofit/>
          </a:bodyPr>
          <a:lstStyle/>
          <a:p>
            <a:r>
              <a:rPr lang="en-US" dirty="0">
                <a:latin typeface="Lucida Grande"/>
                <a:cs typeface="Lucida Grande"/>
              </a:rPr>
              <a:t>MAFFT</a:t>
            </a:r>
            <a:endParaRPr lang="en-US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E4CB5B-C830-7548-A01B-572B195EA79F}"/>
              </a:ext>
            </a:extLst>
          </p:cNvPr>
          <p:cNvSpPr/>
          <p:nvPr/>
        </p:nvSpPr>
        <p:spPr>
          <a:xfrm>
            <a:off x="2241453" y="4979964"/>
            <a:ext cx="1237957" cy="6893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77168-721B-FD35-1674-BC2684A2337D}"/>
              </a:ext>
            </a:extLst>
          </p:cNvPr>
          <p:cNvSpPr txBox="1"/>
          <p:nvPr/>
        </p:nvSpPr>
        <p:spPr>
          <a:xfrm>
            <a:off x="269291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Step4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638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184D87-4097-7C2F-FD4F-C0A2E6867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14" y="814553"/>
            <a:ext cx="11283122" cy="6043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06922-CB7A-0395-DC88-35BD1180F2C2}"/>
              </a:ext>
            </a:extLst>
          </p:cNvPr>
          <p:cNvSpPr txBox="1"/>
          <p:nvPr/>
        </p:nvSpPr>
        <p:spPr>
          <a:xfrm>
            <a:off x="542414" y="262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Step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3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363EBA-FF25-DA00-151D-994E8B66C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F97321C-51F5-4AF0-ED5B-AF85E1E6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049" y="729049"/>
            <a:ext cx="6128951" cy="61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1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1F924-2900-5723-FFDE-9ECB331F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7452E-8C07-6991-2F96-3BA24C91D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1"/>
            <a:ext cx="6771503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95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5B84C1-FF5A-5F43-A890-E12B72C6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73" y="-19843"/>
            <a:ext cx="8848577" cy="161925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cs typeface="Lucida Grande"/>
              </a:rPr>
              <a:t>Phylogenetic Tree Construction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Helvetica" pitchFamily="2" charset="0"/>
              <a:cs typeface="Lucida Grande" panose="020B06000405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EF7179-F825-724C-9023-4E183AE35CCD}"/>
              </a:ext>
            </a:extLst>
          </p:cNvPr>
          <p:cNvGraphicFramePr/>
          <p:nvPr/>
        </p:nvGraphicFramePr>
        <p:xfrm>
          <a:off x="1856955" y="20677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1AA214E-C9A9-9547-9BEA-474386DFD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962" y="2938626"/>
            <a:ext cx="26543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0882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166684-3753-3747-905E-7BF654BF7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9058" y="1568548"/>
            <a:ext cx="7954860" cy="426534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</a:pPr>
            <a:r>
              <a:rPr lang="en-US" sz="2400" dirty="0">
                <a:latin typeface="Helvetica" pitchFamily="2" charset="0"/>
                <a:cs typeface="Lucida Grande"/>
              </a:rPr>
              <a:t>Actually, you have tons of options for it (if you are familiar with UNIX computing) : </a:t>
            </a:r>
          </a:p>
          <a:p>
            <a:pPr marL="788670" lvl="1" indent="-514350">
              <a:lnSpc>
                <a:spcPct val="150000"/>
              </a:lnSpc>
            </a:pPr>
            <a:r>
              <a:rPr lang="en-US" sz="2000" dirty="0" err="1">
                <a:latin typeface="Helvetica" pitchFamily="2" charset="0"/>
                <a:cs typeface="Lucida Grande"/>
              </a:rPr>
              <a:t>ClustalW</a:t>
            </a:r>
            <a:endParaRPr lang="en-US" sz="2000" dirty="0">
              <a:latin typeface="Helvetica" pitchFamily="2" charset="0"/>
              <a:cs typeface="Lucida Grande"/>
            </a:endParaRPr>
          </a:p>
          <a:p>
            <a:pPr marL="788670" lvl="1" indent="-514350">
              <a:lnSpc>
                <a:spcPct val="150000"/>
              </a:lnSpc>
            </a:pPr>
            <a:r>
              <a:rPr lang="en-US" sz="2000" dirty="0">
                <a:latin typeface="Helvetica" pitchFamily="2" charset="0"/>
                <a:cs typeface="Lucida Grande"/>
              </a:rPr>
              <a:t>MAFFT</a:t>
            </a:r>
          </a:p>
          <a:p>
            <a:pPr marL="788670" lvl="1" indent="-514350">
              <a:lnSpc>
                <a:spcPct val="150000"/>
              </a:lnSpc>
            </a:pPr>
            <a:r>
              <a:rPr lang="en-US" sz="2000" dirty="0">
                <a:latin typeface="Helvetica" pitchFamily="2" charset="0"/>
                <a:cs typeface="Lucida Grande"/>
              </a:rPr>
              <a:t>PHYLIP</a:t>
            </a:r>
          </a:p>
          <a:p>
            <a:pPr marL="788670" lvl="1" indent="-514350">
              <a:lnSpc>
                <a:spcPct val="150000"/>
              </a:lnSpc>
            </a:pPr>
            <a:r>
              <a:rPr lang="en-US" sz="2000" dirty="0" err="1">
                <a:latin typeface="Helvetica" pitchFamily="2" charset="0"/>
                <a:cs typeface="Lucida Grande"/>
              </a:rPr>
              <a:t>RAxML</a:t>
            </a:r>
            <a:endParaRPr lang="en-US" sz="2000" dirty="0">
              <a:latin typeface="Helvetica" pitchFamily="2" charset="0"/>
              <a:cs typeface="Lucida Grande"/>
            </a:endParaRPr>
          </a:p>
          <a:p>
            <a:pPr marL="788670" lvl="1" indent="-514350">
              <a:lnSpc>
                <a:spcPct val="150000"/>
              </a:lnSpc>
            </a:pPr>
            <a:r>
              <a:rPr lang="en-US" sz="2000" dirty="0" err="1">
                <a:latin typeface="Helvetica" pitchFamily="2" charset="0"/>
                <a:cs typeface="Lucida Grande"/>
              </a:rPr>
              <a:t>TreeView</a:t>
            </a:r>
            <a:endParaRPr lang="en-US" sz="2000" dirty="0">
              <a:latin typeface="Helvetica" pitchFamily="2" charset="0"/>
              <a:cs typeface="Lucida Grande"/>
            </a:endParaRPr>
          </a:p>
          <a:p>
            <a:pPr marL="788670" lvl="1" indent="-514350">
              <a:lnSpc>
                <a:spcPct val="150000"/>
              </a:lnSpc>
            </a:pPr>
            <a:r>
              <a:rPr lang="en-US" sz="2000" dirty="0">
                <a:latin typeface="Helvetica" pitchFamily="2" charset="0"/>
                <a:cs typeface="Lucida Grande"/>
              </a:rPr>
              <a:t>MEGA</a:t>
            </a:r>
          </a:p>
          <a:p>
            <a:pPr marL="788670" lvl="1" indent="-514350">
              <a:lnSpc>
                <a:spcPct val="150000"/>
              </a:lnSpc>
            </a:pPr>
            <a:endParaRPr lang="en-US" sz="2000" dirty="0">
              <a:latin typeface="Helvetica" pitchFamily="2" charset="0"/>
              <a:cs typeface="Lucida Grande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Helvetica" pitchFamily="2" charset="0"/>
              <a:cs typeface="Lucida Grande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3D8E56-D070-1341-9ECC-BA1D818F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730" y="-50702"/>
            <a:ext cx="5537333" cy="161925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cs typeface="Lucida Grande"/>
              </a:rPr>
              <a:t>Phylogenetic Tree Construction</a:t>
            </a:r>
            <a:endParaRPr lang="en-US" sz="2400" b="1" dirty="0">
              <a:solidFill>
                <a:schemeClr val="accent4">
                  <a:lumMod val="75000"/>
                </a:schemeClr>
              </a:solidFill>
              <a:latin typeface="Helvetica" pitchFamily="2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2055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55B84C1-FF5A-5F43-A890-E12B72C6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350" y="97009"/>
            <a:ext cx="8392072" cy="161925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cs typeface="Lucida Grande"/>
              </a:rPr>
              <a:t>Let’s Reconstruct a Species-phylogeny of …</a:t>
            </a:r>
            <a:endParaRPr lang="en-US" sz="2800" b="1" dirty="0">
              <a:solidFill>
                <a:schemeClr val="accent4">
                  <a:lumMod val="75000"/>
                </a:schemeClr>
              </a:solidFill>
              <a:latin typeface="Helvetica" pitchFamily="2" charset="0"/>
              <a:cs typeface="Lucida Grande" panose="020B06000405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53438-4D18-5D48-94F9-B85077AB5F09}"/>
              </a:ext>
            </a:extLst>
          </p:cNvPr>
          <p:cNvSpPr txBox="1"/>
          <p:nvPr/>
        </p:nvSpPr>
        <p:spPr>
          <a:xfrm>
            <a:off x="2395259" y="3486307"/>
            <a:ext cx="251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(</a:t>
            </a:r>
            <a:r>
              <a:rPr lang="en-US" i="1" dirty="0"/>
              <a:t>Homo sapiens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74DF4-5D6E-0D4A-92CF-221A87C8750A}"/>
              </a:ext>
            </a:extLst>
          </p:cNvPr>
          <p:cNvSpPr txBox="1"/>
          <p:nvPr/>
        </p:nvSpPr>
        <p:spPr>
          <a:xfrm>
            <a:off x="4705417" y="3494276"/>
            <a:ext cx="329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Chimpanzee (</a:t>
            </a:r>
            <a:r>
              <a:rPr lang="en-US" i="1" dirty="0"/>
              <a:t>Pan troglodytes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7EC8C5-0EE2-894F-8DED-956290855685}"/>
              </a:ext>
            </a:extLst>
          </p:cNvPr>
          <p:cNvSpPr txBox="1"/>
          <p:nvPr/>
        </p:nvSpPr>
        <p:spPr>
          <a:xfrm>
            <a:off x="7694959" y="3414275"/>
            <a:ext cx="276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Orangutan (</a:t>
            </a:r>
            <a:r>
              <a:rPr lang="en-US" i="1" dirty="0"/>
              <a:t>Pongo </a:t>
            </a:r>
            <a:r>
              <a:rPr lang="en-US" i="1" dirty="0" err="1"/>
              <a:t>abelii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31F50-6AAA-2F4E-81D0-A8501E96613F}"/>
              </a:ext>
            </a:extLst>
          </p:cNvPr>
          <p:cNvSpPr txBox="1"/>
          <p:nvPr/>
        </p:nvSpPr>
        <p:spPr>
          <a:xfrm>
            <a:off x="5019116" y="5887501"/>
            <a:ext cx="23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Gorilla (</a:t>
            </a:r>
            <a:r>
              <a:rPr lang="en-US" i="1" dirty="0"/>
              <a:t>Gorilla gorilla</a:t>
            </a:r>
            <a:r>
              <a:rPr 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6FA09A-8719-484A-A926-0B51757EA7E1}"/>
              </a:ext>
            </a:extLst>
          </p:cNvPr>
          <p:cNvSpPr txBox="1"/>
          <p:nvPr/>
        </p:nvSpPr>
        <p:spPr>
          <a:xfrm>
            <a:off x="2801213" y="5749003"/>
            <a:ext cx="196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Rhesus macaque </a:t>
            </a:r>
          </a:p>
          <a:p>
            <a:r>
              <a:rPr lang="en-US" dirty="0"/>
              <a:t>(</a:t>
            </a:r>
            <a:r>
              <a:rPr lang="en-US" i="1" dirty="0" err="1"/>
              <a:t>Macaca</a:t>
            </a:r>
            <a:r>
              <a:rPr lang="en-US" i="1" dirty="0"/>
              <a:t> mulatta</a:t>
            </a:r>
            <a:r>
              <a:rPr lang="en-US" dirty="0"/>
              <a:t>)</a:t>
            </a:r>
          </a:p>
        </p:txBody>
      </p:sp>
      <p:pic>
        <p:nvPicPr>
          <p:cNvPr id="18" name="Picture 17" descr="A monkey sitting in front of a building&#10;&#10;Description automatically generated">
            <a:extLst>
              <a:ext uri="{FF2B5EF4-FFF2-40B4-BE49-F238E27FC236}">
                <a16:creationId xmlns:a16="http://schemas.microsoft.com/office/drawing/2014/main" id="{3F0F3FE3-20A9-2741-90E7-EDD1660A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507" y="3930076"/>
            <a:ext cx="1471623" cy="1818926"/>
          </a:xfrm>
          <a:prstGeom prst="rect">
            <a:avLst/>
          </a:prstGeom>
        </p:spPr>
      </p:pic>
      <p:pic>
        <p:nvPicPr>
          <p:cNvPr id="22" name="Picture 21" descr="A close up of an animal&#10;&#10;Description automatically generated">
            <a:extLst>
              <a:ext uri="{FF2B5EF4-FFF2-40B4-BE49-F238E27FC236}">
                <a16:creationId xmlns:a16="http://schemas.microsoft.com/office/drawing/2014/main" id="{DF9C94A3-C5B6-D14E-83FC-7DBABF3A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337" y="1739267"/>
            <a:ext cx="1981200" cy="1485900"/>
          </a:xfrm>
          <a:prstGeom prst="rect">
            <a:avLst/>
          </a:prstGeom>
        </p:spPr>
      </p:pic>
      <p:pic>
        <p:nvPicPr>
          <p:cNvPr id="26" name="Picture 25" descr="A picture containing animal, mammal, grass, outdoor&#10;&#10;Description automatically generated">
            <a:extLst>
              <a:ext uri="{FF2B5EF4-FFF2-40B4-BE49-F238E27FC236}">
                <a16:creationId xmlns:a16="http://schemas.microsoft.com/office/drawing/2014/main" id="{98F784F1-75FC-0444-8727-DD1F2CFF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078" y="4331236"/>
            <a:ext cx="1473200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4A207D-F59B-9E4F-B23B-A608394FBD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649" y="1716259"/>
            <a:ext cx="1336702" cy="16910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D1FC6-3A88-7042-9F9E-7D4DFD7996F3}"/>
              </a:ext>
            </a:extLst>
          </p:cNvPr>
          <p:cNvSpPr txBox="1"/>
          <p:nvPr/>
        </p:nvSpPr>
        <p:spPr>
          <a:xfrm>
            <a:off x="7694960" y="5889368"/>
            <a:ext cx="238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(</a:t>
            </a:r>
            <a:r>
              <a:rPr lang="en-US" i="1" dirty="0"/>
              <a:t>Mus musculus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9E3C7-55F6-EF47-B5B3-803FF4ECE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084" y="4440962"/>
            <a:ext cx="1691706" cy="14097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1D9022-5789-304E-9720-512EBB3922FB}"/>
              </a:ext>
            </a:extLst>
          </p:cNvPr>
          <p:cNvCxnSpPr>
            <a:cxnSpLocks/>
          </p:cNvCxnSpPr>
          <p:nvPr/>
        </p:nvCxnSpPr>
        <p:spPr>
          <a:xfrm>
            <a:off x="7543911" y="3944093"/>
            <a:ext cx="0" cy="231274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2EDD8D-4271-6840-94D0-2C020E43DFAC}"/>
              </a:ext>
            </a:extLst>
          </p:cNvPr>
          <p:cNvSpPr txBox="1"/>
          <p:nvPr/>
        </p:nvSpPr>
        <p:spPr>
          <a:xfrm>
            <a:off x="7996084" y="3943608"/>
            <a:ext cx="15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(An </a:t>
            </a:r>
            <a:r>
              <a:rPr lang="en-US" i="1" dirty="0"/>
              <a:t>outgroup</a:t>
            </a:r>
            <a:r>
              <a:rPr lang="en-US" dirty="0"/>
              <a:t>)</a:t>
            </a:r>
          </a:p>
        </p:txBody>
      </p:sp>
      <p:pic>
        <p:nvPicPr>
          <p:cNvPr id="20" name="Picture 8" descr="Donald Trump">
            <a:extLst>
              <a:ext uri="{FF2B5EF4-FFF2-40B4-BE49-F238E27FC236}">
                <a16:creationId xmlns:a16="http://schemas.microsoft.com/office/drawing/2014/main" id="{C6056801-45F4-AF04-8D0E-BE01F6D18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37" y="1592943"/>
            <a:ext cx="1469426" cy="176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61474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36EF72-6527-448A-BC51-9CB691DFFFC0}"/>
              </a:ext>
            </a:extLst>
          </p:cNvPr>
          <p:cNvSpPr txBox="1"/>
          <p:nvPr/>
        </p:nvSpPr>
        <p:spPr>
          <a:xfrm>
            <a:off x="3321270" y="210207"/>
            <a:ext cx="7246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1: Use 16s_rRNA.fasta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Step2: Align the DNA sequence with MAFFT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Step3: Use </a:t>
            </a:r>
            <a:r>
              <a:rPr lang="en-US" dirty="0" err="1">
                <a:latin typeface="Helvetica" pitchFamily="2" charset="0"/>
              </a:rPr>
              <a:t>iTOL</a:t>
            </a:r>
            <a:r>
              <a:rPr lang="en-US" dirty="0">
                <a:latin typeface="Helvetica" pitchFamily="2" charset="0"/>
              </a:rPr>
              <a:t> to draw phylogenetic tree</a:t>
            </a: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BC8371A-02D3-208B-188E-B14747347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55" y="1820676"/>
            <a:ext cx="8887104" cy="49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0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9AB1D0A4-6B9D-951D-AF20-06B4985B2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9" t="19055" r="26622" b="29462"/>
          <a:stretch/>
        </p:blipFill>
        <p:spPr bwMode="auto">
          <a:xfrm>
            <a:off x="172994" y="827902"/>
            <a:ext cx="10554766" cy="488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C6E36-2F46-CD05-227B-BAA2A8C81F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4365" y="3692192"/>
            <a:ext cx="811797" cy="1026972"/>
          </a:xfrm>
          <a:prstGeom prst="rect">
            <a:avLst/>
          </a:prstGeom>
        </p:spPr>
      </p:pic>
      <p:pic>
        <p:nvPicPr>
          <p:cNvPr id="7" name="Picture 6" descr="A monkey sitting in front of a building&#10;&#10;Description automatically generated">
            <a:extLst>
              <a:ext uri="{FF2B5EF4-FFF2-40B4-BE49-F238E27FC236}">
                <a16:creationId xmlns:a16="http://schemas.microsoft.com/office/drawing/2014/main" id="{2B5FE89C-D372-E716-5B6A-FA5B1692D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282" y="1881792"/>
            <a:ext cx="830883" cy="1026971"/>
          </a:xfrm>
          <a:prstGeom prst="rect">
            <a:avLst/>
          </a:prstGeom>
        </p:spPr>
      </p:pic>
      <p:pic>
        <p:nvPicPr>
          <p:cNvPr id="8" name="Picture 7" descr="A picture containing animal, mammal, grass, outdoor&#10;&#10;Description automatically generated">
            <a:extLst>
              <a:ext uri="{FF2B5EF4-FFF2-40B4-BE49-F238E27FC236}">
                <a16:creationId xmlns:a16="http://schemas.microsoft.com/office/drawing/2014/main" id="{F6027012-D00D-DE14-6721-8B94A07B9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140" y="3047178"/>
            <a:ext cx="1059823" cy="986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D326B0-3D3E-BFF1-F68A-C1B114445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562" y="1149179"/>
            <a:ext cx="1052794" cy="877329"/>
          </a:xfrm>
          <a:prstGeom prst="rect">
            <a:avLst/>
          </a:prstGeom>
        </p:spPr>
      </p:pic>
      <p:pic>
        <p:nvPicPr>
          <p:cNvPr id="10248" name="Picture 8" descr="Donald Trump">
            <a:extLst>
              <a:ext uri="{FF2B5EF4-FFF2-40B4-BE49-F238E27FC236}">
                <a16:creationId xmlns:a16="http://schemas.microsoft.com/office/drawing/2014/main" id="{65BDC294-1D7C-5167-3F41-66316694A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554" y="4831491"/>
            <a:ext cx="811797" cy="97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12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1773E7-D099-20AF-9663-683272AEEBF7}"/>
              </a:ext>
            </a:extLst>
          </p:cNvPr>
          <p:cNvSpPr txBox="1"/>
          <p:nvPr/>
        </p:nvSpPr>
        <p:spPr>
          <a:xfrm>
            <a:off x="693683" y="2659118"/>
            <a:ext cx="11613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Your turn -&gt; Use Hemoglobin A sequences to construct phylogeny</a:t>
            </a:r>
          </a:p>
        </p:txBody>
      </p:sp>
    </p:spTree>
    <p:extLst>
      <p:ext uri="{BB962C8B-B14F-4D97-AF65-F5344CB8AC3E}">
        <p14:creationId xmlns:p14="http://schemas.microsoft.com/office/powerpoint/2010/main" val="271839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0CDC5-2DD1-145F-0610-98D1B40A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6665"/>
            <a:ext cx="10515600" cy="233195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1. WHAT IS BIOINFORMATICS?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CAFCC8-EA80-0F6D-730E-D4E486411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0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30.1">
            <a:extLst>
              <a:ext uri="{FF2B5EF4-FFF2-40B4-BE49-F238E27FC236}">
                <a16:creationId xmlns:a16="http://schemas.microsoft.com/office/drawing/2014/main" id="{73794384-A8E1-860E-1056-9AA9EB1C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65" y="1198179"/>
            <a:ext cx="5553503" cy="531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EFFED5-170F-C912-BB5A-5EE3DAADB3E6}"/>
              </a:ext>
            </a:extLst>
          </p:cNvPr>
          <p:cNvSpPr txBox="1"/>
          <p:nvPr/>
        </p:nvSpPr>
        <p:spPr>
          <a:xfrm>
            <a:off x="4719145" y="244071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A5C8A4-F11A-E37A-FAF0-A07574ABAFD8}"/>
              </a:ext>
            </a:extLst>
          </p:cNvPr>
          <p:cNvSpPr txBox="1"/>
          <p:nvPr/>
        </p:nvSpPr>
        <p:spPr>
          <a:xfrm>
            <a:off x="2999665" y="6517721"/>
            <a:ext cx="6828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link.springer.com</a:t>
            </a:r>
            <a:r>
              <a:rPr lang="en-US" sz="1400" dirty="0"/>
              <a:t>/chapter/10.1007/978-981-16-2339-4_30</a:t>
            </a:r>
          </a:p>
        </p:txBody>
      </p:sp>
    </p:spTree>
    <p:extLst>
      <p:ext uri="{BB962C8B-B14F-4D97-AF65-F5344CB8AC3E}">
        <p14:creationId xmlns:p14="http://schemas.microsoft.com/office/powerpoint/2010/main" val="264589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E1E127-ACFD-B8EF-0F25-8970F57DC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668" y="534614"/>
            <a:ext cx="10345613" cy="2271647"/>
          </a:xfrm>
        </p:spPr>
        <p:txBody>
          <a:bodyPr anchor="ctr"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itchFamily="2" charset="0"/>
              </a:rPr>
              <a:t>Bioinformatics is an </a:t>
            </a:r>
            <a:r>
              <a:rPr lang="en-US" sz="2000" u="sng" dirty="0">
                <a:solidFill>
                  <a:srgbClr val="0070C0"/>
                </a:solidFill>
                <a:latin typeface="Helvetica" pitchFamily="2" charset="0"/>
              </a:rPr>
              <a:t>interdisciplinary</a:t>
            </a:r>
            <a:r>
              <a:rPr lang="en-US" sz="2000" dirty="0">
                <a:latin typeface="Helvetica" pitchFamily="2" charset="0"/>
              </a:rPr>
              <a:t> field that develops methods and software tools for </a:t>
            </a:r>
            <a:r>
              <a:rPr lang="en-US" sz="2000" dirty="0">
                <a:solidFill>
                  <a:srgbClr val="0070C0"/>
                </a:solidFill>
                <a:latin typeface="Helvetica" pitchFamily="2" charset="0"/>
              </a:rPr>
              <a:t>understanding</a:t>
            </a:r>
            <a:r>
              <a:rPr lang="en-US" sz="2000" dirty="0">
                <a:solidFill>
                  <a:srgbClr val="FF0000"/>
                </a:solidFill>
                <a:latin typeface="Helvetica" pitchFamily="2" charset="0"/>
              </a:rPr>
              <a:t> </a:t>
            </a:r>
            <a:r>
              <a:rPr lang="en-US" sz="2000" u="sng" dirty="0">
                <a:solidFill>
                  <a:srgbClr val="FF0000"/>
                </a:solidFill>
                <a:latin typeface="Helvetica" pitchFamily="2" charset="0"/>
              </a:rPr>
              <a:t>biological data</a:t>
            </a:r>
            <a:r>
              <a:rPr lang="en-US" sz="2000" dirty="0">
                <a:latin typeface="Helvetica" pitchFamily="2" charset="0"/>
              </a:rPr>
              <a:t>. 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itchFamily="2" charset="0"/>
              </a:rPr>
              <a:t>As an interdisciplinary field of science, bioinformatics combines biology, computer science, information engineering, mathematics and statistics to analyze and </a:t>
            </a:r>
            <a:r>
              <a:rPr lang="en-US" sz="2000" dirty="0">
                <a:solidFill>
                  <a:srgbClr val="0070C0"/>
                </a:solidFill>
                <a:latin typeface="Helvetica" pitchFamily="2" charset="0"/>
              </a:rPr>
              <a:t>interpret</a:t>
            </a:r>
            <a:r>
              <a:rPr lang="en-US" sz="2000" dirty="0">
                <a:latin typeface="Helvetica" pitchFamily="2" charset="0"/>
              </a:rPr>
              <a:t> </a:t>
            </a:r>
            <a:r>
              <a:rPr lang="en-US" sz="2000" u="sng" dirty="0">
                <a:solidFill>
                  <a:srgbClr val="FF0000"/>
                </a:solidFill>
                <a:latin typeface="Helvetica" pitchFamily="2" charset="0"/>
              </a:rPr>
              <a:t>biological data</a:t>
            </a:r>
            <a:endParaRPr lang="en-US" sz="20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2050" name="Picture 2" descr="2,347 Bioinformatics Images, Stock Photos &amp; Vectors | Shutterstock">
            <a:extLst>
              <a:ext uri="{FF2B5EF4-FFF2-40B4-BE49-F238E27FC236}">
                <a16:creationId xmlns:a16="http://schemas.microsoft.com/office/drawing/2014/main" id="{13927BC4-8173-C507-E047-1EB78311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9"/>
          <a:stretch/>
        </p:blipFill>
        <p:spPr bwMode="auto">
          <a:xfrm>
            <a:off x="1173559" y="3061619"/>
            <a:ext cx="9841833" cy="29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4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0CDC5-2DD1-145F-0610-98D1B40A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5645"/>
            <a:ext cx="10515600" cy="233195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2. WHY BIOINFORMATICS?</a:t>
            </a:r>
          </a:p>
        </p:txBody>
      </p:sp>
    </p:spTree>
    <p:extLst>
      <p:ext uri="{BB962C8B-B14F-4D97-AF65-F5344CB8AC3E}">
        <p14:creationId xmlns:p14="http://schemas.microsoft.com/office/powerpoint/2010/main" val="427135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A152C-6DFF-4487-6424-F765DF1F97D5}"/>
              </a:ext>
            </a:extLst>
          </p:cNvPr>
          <p:cNvSpPr txBox="1"/>
          <p:nvPr/>
        </p:nvSpPr>
        <p:spPr>
          <a:xfrm>
            <a:off x="234866" y="-106082"/>
            <a:ext cx="4283032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+mj-ea"/>
                <a:cs typeface="+mj-cs"/>
              </a:rPr>
              <a:t>Sequence nature of Biology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Organic compounds: Biomolecules">
            <a:extLst>
              <a:ext uri="{FF2B5EF4-FFF2-40B4-BE49-F238E27FC236}">
                <a16:creationId xmlns:a16="http://schemas.microsoft.com/office/drawing/2014/main" id="{ADAED4DD-B349-8E6A-6022-C84799EF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516239"/>
            <a:ext cx="6070153" cy="385454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80" name="TextBox 3">
            <a:extLst>
              <a:ext uri="{FF2B5EF4-FFF2-40B4-BE49-F238E27FC236}">
                <a16:creationId xmlns:a16="http://schemas.microsoft.com/office/drawing/2014/main" id="{BD69F440-369F-66A3-973D-5BB2F415F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889943"/>
              </p:ext>
            </p:extLst>
          </p:nvPr>
        </p:nvGraphicFramePr>
        <p:xfrm>
          <a:off x="326526" y="1944413"/>
          <a:ext cx="4070214" cy="4183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721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8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812AD-BE34-2B78-AA51-970CE1643192}"/>
              </a:ext>
            </a:extLst>
          </p:cNvPr>
          <p:cNvSpPr txBox="1"/>
          <p:nvPr/>
        </p:nvSpPr>
        <p:spPr>
          <a:xfrm>
            <a:off x="890684" y="8227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  <a:ea typeface="+mj-ea"/>
                <a:cs typeface="+mj-cs"/>
              </a:rPr>
              <a:t>Data Explosion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C26DE-CF87-F543-200F-89D7382892B8}"/>
              </a:ext>
            </a:extLst>
          </p:cNvPr>
          <p:cNvSpPr txBox="1"/>
          <p:nvPr/>
        </p:nvSpPr>
        <p:spPr>
          <a:xfrm>
            <a:off x="484984" y="1395594"/>
            <a:ext cx="3669858" cy="48055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Our genetic identity is identity the is encoded in long molecules made up of four basic units, the nucleic acids: </a:t>
            </a:r>
          </a:p>
          <a:p>
            <a:pPr marL="3429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Adenine, </a:t>
            </a:r>
          </a:p>
          <a:p>
            <a:pPr marL="3429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Cytosine, </a:t>
            </a:r>
          </a:p>
          <a:p>
            <a:pPr marL="3429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Guanine, </a:t>
            </a:r>
          </a:p>
          <a:p>
            <a:pPr marL="3429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Thymine. </a:t>
            </a: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To first approximation, DNA is a language over a four-character alphabet, {A, C, G, T}</a:t>
            </a: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53914-E64B-16AD-31D9-B3C1EFDDF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952641"/>
            <a:ext cx="6019331" cy="29494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5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obotics: Protein Structure Prediction">
            <a:extLst>
              <a:ext uri="{FF2B5EF4-FFF2-40B4-BE49-F238E27FC236}">
                <a16:creationId xmlns:a16="http://schemas.microsoft.com/office/drawing/2014/main" id="{E95FD10C-E1A1-948B-4720-533878B5C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72" y="1426598"/>
            <a:ext cx="3801760" cy="158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6E0475-0F7F-4401-F092-68CB9182F177}"/>
              </a:ext>
            </a:extLst>
          </p:cNvPr>
          <p:cNvSpPr txBox="1"/>
          <p:nvPr/>
        </p:nvSpPr>
        <p:spPr>
          <a:xfrm>
            <a:off x="1336878" y="364405"/>
            <a:ext cx="2440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Structure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5AAD8-ED66-00E5-5117-4C0572FA77CE}"/>
              </a:ext>
            </a:extLst>
          </p:cNvPr>
          <p:cNvSpPr txBox="1"/>
          <p:nvPr/>
        </p:nvSpPr>
        <p:spPr>
          <a:xfrm>
            <a:off x="781730" y="947161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Sequence -&gt; structure -&gt;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37D9F5-9A5F-5BAE-0897-C6C284EA6AB8}"/>
              </a:ext>
            </a:extLst>
          </p:cNvPr>
          <p:cNvSpPr txBox="1"/>
          <p:nvPr/>
        </p:nvSpPr>
        <p:spPr>
          <a:xfrm>
            <a:off x="851296" y="3150255"/>
            <a:ext cx="3198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N.A structure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Protein structure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Protein structure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Protein structure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2CB98E-4EE6-5641-F0EF-08969190B5E5}"/>
              </a:ext>
            </a:extLst>
          </p:cNvPr>
          <p:cNvSpPr txBox="1"/>
          <p:nvPr/>
        </p:nvSpPr>
        <p:spPr>
          <a:xfrm>
            <a:off x="5197299" y="361665"/>
            <a:ext cx="2514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Sequence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A9817-D2B1-73E4-151C-DAFD05991009}"/>
              </a:ext>
            </a:extLst>
          </p:cNvPr>
          <p:cNvSpPr txBox="1"/>
          <p:nvPr/>
        </p:nvSpPr>
        <p:spPr>
          <a:xfrm>
            <a:off x="8975143" y="366695"/>
            <a:ext cx="2384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Function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C01F4-D348-8FE1-B1EA-A35595C0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10" y="4393688"/>
            <a:ext cx="3983194" cy="225264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526D20A-53D9-3EB7-C6C1-EFD24986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909" y="5442195"/>
            <a:ext cx="3296510" cy="762362"/>
          </a:xfrm>
          <a:prstGeom prst="rect">
            <a:avLst/>
          </a:prstGeom>
        </p:spPr>
      </p:pic>
      <p:pic>
        <p:nvPicPr>
          <p:cNvPr id="6148" name="Picture 4" descr="Building a phylogenetic tree (article) | Khan Academy">
            <a:extLst>
              <a:ext uri="{FF2B5EF4-FFF2-40B4-BE49-F238E27FC236}">
                <a16:creationId xmlns:a16="http://schemas.microsoft.com/office/drawing/2014/main" id="{EF8E3BF1-153B-5C72-32C3-2BC0D2703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7" y="2041516"/>
            <a:ext cx="3219064" cy="205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ene | Definition, Structure, Expression, &amp; Facts | Britannica">
            <a:extLst>
              <a:ext uri="{FF2B5EF4-FFF2-40B4-BE49-F238E27FC236}">
                <a16:creationId xmlns:a16="http://schemas.microsoft.com/office/drawing/2014/main" id="{818D634F-8A70-8F5C-2F9B-ECFD04C36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03"/>
          <a:stretch/>
        </p:blipFill>
        <p:spPr bwMode="auto">
          <a:xfrm>
            <a:off x="4700797" y="4393774"/>
            <a:ext cx="3740150" cy="55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lycolysis Metabolic Pathway">
            <a:extLst>
              <a:ext uri="{FF2B5EF4-FFF2-40B4-BE49-F238E27FC236}">
                <a16:creationId xmlns:a16="http://schemas.microsoft.com/office/drawing/2014/main" id="{AF594816-5E14-1F0B-7F79-428B988F5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187" y="923563"/>
            <a:ext cx="2493552" cy="171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eta-analysis of mRNA expression profiles to identify differentially  expressed genes in lung adenocarcinoma tissue from smokers and non-smokers">
            <a:extLst>
              <a:ext uri="{FF2B5EF4-FFF2-40B4-BE49-F238E27FC236}">
                <a16:creationId xmlns:a16="http://schemas.microsoft.com/office/drawing/2014/main" id="{70B66611-1EF6-08FE-962D-5FFE590CA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830" y="2893302"/>
            <a:ext cx="2359909" cy="225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EPPI: protein-protein interaction prediction through parallel consensus">
            <a:extLst>
              <a:ext uri="{FF2B5EF4-FFF2-40B4-BE49-F238E27FC236}">
                <a16:creationId xmlns:a16="http://schemas.microsoft.com/office/drawing/2014/main" id="{4448EE33-52E9-82D2-C1D7-286BEB94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377" y="5442195"/>
            <a:ext cx="2088814" cy="7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AF8EEE0-6E9B-9706-41F6-1F65C8D2C6F3}"/>
              </a:ext>
            </a:extLst>
          </p:cNvPr>
          <p:cNvGrpSpPr/>
          <p:nvPr/>
        </p:nvGrpSpPr>
        <p:grpSpPr>
          <a:xfrm>
            <a:off x="5197609" y="923563"/>
            <a:ext cx="2202330" cy="914400"/>
            <a:chOff x="5197609" y="923563"/>
            <a:chExt cx="2202330" cy="914400"/>
          </a:xfrm>
        </p:grpSpPr>
        <p:pic>
          <p:nvPicPr>
            <p:cNvPr id="12" name="Graphic 11" descr="Rat with solid fill">
              <a:extLst>
                <a:ext uri="{FF2B5EF4-FFF2-40B4-BE49-F238E27FC236}">
                  <a16:creationId xmlns:a16="http://schemas.microsoft.com/office/drawing/2014/main" id="{FCAC04A0-88E8-F1AC-388A-7EBB5D6D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97609" y="923563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aby outline">
              <a:extLst>
                <a:ext uri="{FF2B5EF4-FFF2-40B4-BE49-F238E27FC236}">
                  <a16:creationId xmlns:a16="http://schemas.microsoft.com/office/drawing/2014/main" id="{A011DA18-01D0-EB1D-2CBA-8C92EECDA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1481" y="1044701"/>
              <a:ext cx="698458" cy="6984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B4FAED-9CC1-A29A-B8F1-B0EAAE670A6F}"/>
                </a:ext>
              </a:extLst>
            </p:cNvPr>
            <p:cNvSpPr txBox="1"/>
            <p:nvPr/>
          </p:nvSpPr>
          <p:spPr>
            <a:xfrm>
              <a:off x="6310329" y="12857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Helvetica" pitchFamily="2" charset="0"/>
                </a:rPr>
                <a:t>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1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0CDC5-2DD1-145F-0610-98D1B40A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5645"/>
            <a:ext cx="10515600" cy="233195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  <a:t>3. APPLICATION EXAMPLES (Hands-On)</a:t>
            </a:r>
          </a:p>
        </p:txBody>
      </p:sp>
    </p:spTree>
    <p:extLst>
      <p:ext uri="{BB962C8B-B14F-4D97-AF65-F5344CB8AC3E}">
        <p14:creationId xmlns:p14="http://schemas.microsoft.com/office/powerpoint/2010/main" val="4226727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514</Words>
  <Application>Microsoft Macintosh PowerPoint</Application>
  <PresentationFormat>Widescreen</PresentationFormat>
  <Paragraphs>99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Lucida Grande</vt:lpstr>
      <vt:lpstr>Wingdings</vt:lpstr>
      <vt:lpstr>Office Theme</vt:lpstr>
      <vt:lpstr>B204: Genomics</vt:lpstr>
      <vt:lpstr>Introduction to Bioinformatics</vt:lpstr>
      <vt:lpstr>1. WHAT IS BIOINFORMATICS?</vt:lpstr>
      <vt:lpstr>PowerPoint Presentation</vt:lpstr>
      <vt:lpstr>2. WHY BIOINFORMATICS?</vt:lpstr>
      <vt:lpstr>PowerPoint Presentation</vt:lpstr>
      <vt:lpstr>PowerPoint Presentation</vt:lpstr>
      <vt:lpstr>PowerPoint Presentation</vt:lpstr>
      <vt:lpstr>3. APPLICATION EXAMPLES (Hands-On)</vt:lpstr>
      <vt:lpstr>PowerPoint Presentation</vt:lpstr>
      <vt:lpstr>FASTA file format</vt:lpstr>
      <vt:lpstr>FASTA file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MAFFT</vt:lpstr>
      <vt:lpstr>PowerPoint Presentation</vt:lpstr>
      <vt:lpstr>PowerPoint Presentation</vt:lpstr>
      <vt:lpstr>PowerPoint Presentation</vt:lpstr>
      <vt:lpstr>Phylogenetic Tree Construction</vt:lpstr>
      <vt:lpstr>Phylogenetic Tree Construction</vt:lpstr>
      <vt:lpstr>Let’s Reconstruct a Species-phylogeny of …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B204: Genomics</dc:title>
  <dc:creator>Arun P. Nagarajan</dc:creator>
  <cp:lastModifiedBy>Arun P. Nagarajan</cp:lastModifiedBy>
  <cp:revision>5</cp:revision>
  <dcterms:created xsi:type="dcterms:W3CDTF">2022-11-07T07:24:53Z</dcterms:created>
  <dcterms:modified xsi:type="dcterms:W3CDTF">2022-11-09T07:17:26Z</dcterms:modified>
</cp:coreProperties>
</file>